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sldIdLst>
    <p:sldId id="256" r:id="rId2"/>
    <p:sldId id="267" r:id="rId3"/>
    <p:sldId id="268" r:id="rId4"/>
    <p:sldId id="269" r:id="rId5"/>
    <p:sldId id="270" r:id="rId6"/>
    <p:sldId id="271" r:id="rId7"/>
    <p:sldId id="272" r:id="rId8"/>
    <p:sldId id="273" r:id="rId9"/>
    <p:sldId id="274" r:id="rId10"/>
    <p:sldId id="275" r:id="rId11"/>
    <p:sldId id="276" r:id="rId12"/>
    <p:sldId id="277" r:id="rId13"/>
    <p:sldId id="278" r:id="rId14"/>
    <p:sldId id="279" r:id="rId15"/>
    <p:sldId id="280" r:id="rId16"/>
    <p:sldId id="266" r:id="rId17"/>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9" d="100"/>
          <a:sy n="69" d="100"/>
        </p:scale>
        <p:origin x="1416" y="6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pn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1B8ABB09-4A1D-463E-8065-109CC2B7EFAA}" type="datetimeFigureOut">
              <a:rPr lang="ar-SA" smtClean="0"/>
              <a:t>17/04/1439</a:t>
            </a:fld>
            <a:endParaRPr lang="ar-SA"/>
          </a:p>
        </p:txBody>
      </p:sp>
      <p:sp>
        <p:nvSpPr>
          <p:cNvPr id="16" name="Slide Number Placeholder 15"/>
          <p:cNvSpPr>
            <a:spLocks noGrp="1"/>
          </p:cNvSpPr>
          <p:nvPr>
            <p:ph type="sldNum" sz="quarter" idx="11"/>
          </p:nvPr>
        </p:nvSpPr>
        <p:spPr/>
        <p:txBody>
          <a:bodyPr/>
          <a:lstStyle/>
          <a:p>
            <a:fld id="{0B34F065-1154-456A-91E3-76DE8E75E17B}" type="slidenum">
              <a:rPr lang="ar-SA" smtClean="0"/>
              <a:t>‹#›</a:t>
            </a:fld>
            <a:endParaRPr lang="ar-SA"/>
          </a:p>
        </p:txBody>
      </p:sp>
      <p:sp>
        <p:nvSpPr>
          <p:cNvPr id="17" name="Footer Placeholder 16"/>
          <p:cNvSpPr>
            <a:spLocks noGrp="1"/>
          </p:cNvSpPr>
          <p:nvPr>
            <p:ph type="ftr" sz="quarter" idx="12"/>
          </p:nvPr>
        </p:nvSpPr>
        <p:spPr/>
        <p:txBody>
          <a:bodyPr/>
          <a:lstStyle/>
          <a:p>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B8ABB09-4A1D-463E-8065-109CC2B7EFAA}" type="datetimeFigureOut">
              <a:rPr lang="ar-SA" smtClean="0"/>
              <a:t>17/04/1439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B8ABB09-4A1D-463E-8065-109CC2B7EFAA}" type="datetimeFigureOut">
              <a:rPr lang="ar-SA" smtClean="0"/>
              <a:t>17/04/1439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1B8ABB09-4A1D-463E-8065-109CC2B7EFAA}" type="datetimeFigureOut">
              <a:rPr lang="ar-SA" smtClean="0"/>
              <a:t>17/04/1439</a:t>
            </a:fld>
            <a:endParaRPr lang="ar-SA"/>
          </a:p>
        </p:txBody>
      </p:sp>
      <p:sp>
        <p:nvSpPr>
          <p:cNvPr id="15" name="Slide Number Placeholder 14"/>
          <p:cNvSpPr>
            <a:spLocks noGrp="1"/>
          </p:cNvSpPr>
          <p:nvPr>
            <p:ph type="sldNum" sz="quarter" idx="15"/>
          </p:nvPr>
        </p:nvSpPr>
        <p:spPr/>
        <p:txBody>
          <a:bodyPr/>
          <a:lstStyle>
            <a:lvl1pPr algn="ctr">
              <a:defRPr/>
            </a:lvl1pPr>
          </a:lstStyle>
          <a:p>
            <a:fld id="{0B34F065-1154-456A-91E3-76DE8E75E17B}" type="slidenum">
              <a:rPr lang="ar-SA" smtClean="0"/>
              <a:t>‹#›</a:t>
            </a:fld>
            <a:endParaRPr lang="ar-SA"/>
          </a:p>
        </p:txBody>
      </p:sp>
      <p:sp>
        <p:nvSpPr>
          <p:cNvPr id="16" name="Footer Placeholder 15"/>
          <p:cNvSpPr>
            <a:spLocks noGrp="1"/>
          </p:cNvSpPr>
          <p:nvPr>
            <p:ph type="ftr" sz="quarter" idx="16"/>
          </p:nvPr>
        </p:nvSpPr>
        <p:spPr/>
        <p:txBody>
          <a:bodyPr/>
          <a:lstStyle/>
          <a:p>
            <a:endParaRPr lang="ar-SA"/>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1B8ABB09-4A1D-463E-8065-109CC2B7EFAA}" type="datetimeFigureOut">
              <a:rPr lang="ar-SA" smtClean="0"/>
              <a:t>17/04/1439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1B8ABB09-4A1D-463E-8065-109CC2B7EFAA}" type="datetimeFigureOut">
              <a:rPr lang="ar-SA" smtClean="0"/>
              <a:t>17/04/1439</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t>‹#›</a:t>
            </a:fld>
            <a:endParaRPr lang="ar-SA"/>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0B34F065-1154-456A-91E3-76DE8E75E17B}" type="slidenum">
              <a:rPr lang="ar-SA" smtClean="0"/>
              <a:t>‹#›</a:t>
            </a:fld>
            <a:endParaRPr lang="ar-SA"/>
          </a:p>
        </p:txBody>
      </p:sp>
      <p:sp>
        <p:nvSpPr>
          <p:cNvPr id="8" name="Footer Placeholder 7"/>
          <p:cNvSpPr>
            <a:spLocks noGrp="1"/>
          </p:cNvSpPr>
          <p:nvPr>
            <p:ph type="ftr" sz="quarter" idx="11"/>
          </p:nvPr>
        </p:nvSpPr>
        <p:spPr/>
        <p:txBody>
          <a:bodyPr/>
          <a:lstStyle/>
          <a:p>
            <a:endParaRPr lang="ar-SA"/>
          </a:p>
        </p:txBody>
      </p:sp>
      <p:sp>
        <p:nvSpPr>
          <p:cNvPr id="7" name="Date Placeholder 6"/>
          <p:cNvSpPr>
            <a:spLocks noGrp="1"/>
          </p:cNvSpPr>
          <p:nvPr>
            <p:ph type="dt" sz="half" idx="10"/>
          </p:nvPr>
        </p:nvSpPr>
        <p:spPr/>
        <p:txBody>
          <a:bodyPr/>
          <a:lstStyle/>
          <a:p>
            <a:fld id="{1B8ABB09-4A1D-463E-8065-109CC2B7EFAA}" type="datetimeFigureOut">
              <a:rPr lang="ar-SA" smtClean="0"/>
              <a:t>17/04/1439</a:t>
            </a:fld>
            <a:endParaRPr lang="ar-SA"/>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1B8ABB09-4A1D-463E-8065-109CC2B7EFAA}" type="datetimeFigureOut">
              <a:rPr lang="ar-SA" smtClean="0"/>
              <a:t>17/04/1439</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0B34F065-1154-456A-91E3-76DE8E75E17B}" type="slidenum">
              <a:rPr lang="ar-SA" smtClean="0"/>
              <a:t>‹#›</a:t>
            </a:fld>
            <a:endParaRPr lang="ar-SA"/>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8ABB09-4A1D-463E-8065-109CC2B7EFAA}" type="datetimeFigureOut">
              <a:rPr lang="ar-SA" smtClean="0"/>
              <a:t>17/04/1439</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1B8ABB09-4A1D-463E-8065-109CC2B7EFAA}" type="datetimeFigureOut">
              <a:rPr lang="ar-SA" smtClean="0"/>
              <a:t>17/04/1439</a:t>
            </a:fld>
            <a:endParaRPr lang="ar-SA"/>
          </a:p>
        </p:txBody>
      </p:sp>
      <p:sp>
        <p:nvSpPr>
          <p:cNvPr id="9" name="Slide Number Placeholder 8"/>
          <p:cNvSpPr>
            <a:spLocks noGrp="1"/>
          </p:cNvSpPr>
          <p:nvPr>
            <p:ph type="sldNum" sz="quarter" idx="15"/>
          </p:nvPr>
        </p:nvSpPr>
        <p:spPr/>
        <p:txBody>
          <a:bodyPr/>
          <a:lstStyle/>
          <a:p>
            <a:fld id="{0B34F065-1154-456A-91E3-76DE8E75E17B}" type="slidenum">
              <a:rPr lang="ar-SA" smtClean="0"/>
              <a:t>‹#›</a:t>
            </a:fld>
            <a:endParaRPr lang="ar-SA"/>
          </a:p>
        </p:txBody>
      </p:sp>
      <p:sp>
        <p:nvSpPr>
          <p:cNvPr id="10" name="Footer Placeholder 9"/>
          <p:cNvSpPr>
            <a:spLocks noGrp="1"/>
          </p:cNvSpPr>
          <p:nvPr>
            <p:ph type="ftr" sz="quarter" idx="16"/>
          </p:nvPr>
        </p:nvSpPr>
        <p:spPr/>
        <p:txBody>
          <a:bodyPr/>
          <a:lstStyle/>
          <a:p>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1B8ABB09-4A1D-463E-8065-109CC2B7EFAA}" type="datetimeFigureOut">
              <a:rPr lang="ar-SA" smtClean="0"/>
              <a:t>17/04/1439</a:t>
            </a:fld>
            <a:endParaRPr lang="ar-SA"/>
          </a:p>
        </p:txBody>
      </p:sp>
      <p:sp>
        <p:nvSpPr>
          <p:cNvPr id="9" name="Slide Number Placeholder 8"/>
          <p:cNvSpPr>
            <a:spLocks noGrp="1"/>
          </p:cNvSpPr>
          <p:nvPr>
            <p:ph type="sldNum" sz="quarter" idx="11"/>
          </p:nvPr>
        </p:nvSpPr>
        <p:spPr/>
        <p:txBody>
          <a:bodyPr/>
          <a:lstStyle/>
          <a:p>
            <a:fld id="{0B34F065-1154-456A-91E3-76DE8E75E17B}" type="slidenum">
              <a:rPr lang="ar-SA" smtClean="0"/>
              <a:t>‹#›</a:t>
            </a:fld>
            <a:endParaRPr lang="ar-SA"/>
          </a:p>
        </p:txBody>
      </p:sp>
      <p:sp>
        <p:nvSpPr>
          <p:cNvPr id="10" name="Footer Placeholder 9"/>
          <p:cNvSpPr>
            <a:spLocks noGrp="1"/>
          </p:cNvSpPr>
          <p:nvPr>
            <p:ph type="ftr" sz="quarter" idx="12"/>
          </p:nvPr>
        </p:nvSpPr>
        <p:spPr/>
        <p:txBody>
          <a:bodyPr/>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1B8ABB09-4A1D-463E-8065-109CC2B7EFAA}" type="datetimeFigureOut">
              <a:rPr lang="ar-SA" smtClean="0"/>
              <a:t>17/04/1439</a:t>
            </a:fld>
            <a:endParaRPr lang="ar-SA"/>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ar-SA"/>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0B34F065-1154-456A-91E3-76DE8E75E17B}" type="slidenum">
              <a:rPr lang="ar-SA" smtClean="0"/>
              <a:t>‹#›</a:t>
            </a:fld>
            <a:endParaRPr lang="ar-SA"/>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1"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r" rtl="1"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r" rtl="1"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r" rtl="1"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r" rtl="1"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r" rtl="1"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r" rtl="1"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r" rtl="1"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r" rtl="1"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r" rtl="1"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b="1" dirty="0">
                <a:solidFill>
                  <a:srgbClr val="C00000"/>
                </a:solidFill>
              </a:rPr>
              <a:t>Doha M. </a:t>
            </a:r>
            <a:r>
              <a:rPr lang="en-US" b="1" dirty="0" smtClean="0">
                <a:solidFill>
                  <a:srgbClr val="C00000"/>
                </a:solidFill>
              </a:rPr>
              <a:t> Abdul-</a:t>
            </a:r>
            <a:r>
              <a:rPr lang="en-US" b="1" dirty="0" err="1" smtClean="0">
                <a:solidFill>
                  <a:srgbClr val="C00000"/>
                </a:solidFill>
              </a:rPr>
              <a:t>Razzaq</a:t>
            </a:r>
            <a:r>
              <a:rPr lang="en-US" b="1" dirty="0" smtClean="0">
                <a:solidFill>
                  <a:srgbClr val="C00000"/>
                </a:solidFill>
              </a:rPr>
              <a:t> Al </a:t>
            </a:r>
            <a:r>
              <a:rPr lang="en-US" b="1" dirty="0">
                <a:solidFill>
                  <a:srgbClr val="C00000"/>
                </a:solidFill>
              </a:rPr>
              <a:t>Saffar</a:t>
            </a:r>
          </a:p>
          <a:p>
            <a:r>
              <a:rPr lang="en-US" b="1" dirty="0">
                <a:solidFill>
                  <a:srgbClr val="C00000"/>
                </a:solidFill>
              </a:rPr>
              <a:t>Al Mansour University College</a:t>
            </a:r>
          </a:p>
          <a:p>
            <a:r>
              <a:rPr lang="en-US" b="1" dirty="0">
                <a:solidFill>
                  <a:srgbClr val="C00000"/>
                </a:solidFill>
              </a:rPr>
              <a:t>Civil Engineering Department</a:t>
            </a:r>
          </a:p>
          <a:p>
            <a:r>
              <a:rPr lang="en-US" b="1" dirty="0">
                <a:solidFill>
                  <a:srgbClr val="C00000"/>
                </a:solidFill>
              </a:rPr>
              <a:t>2017</a:t>
            </a:r>
          </a:p>
          <a:p>
            <a:endParaRPr lang="ar-IQ" dirty="0"/>
          </a:p>
        </p:txBody>
      </p:sp>
      <p:sp>
        <p:nvSpPr>
          <p:cNvPr id="2" name="Title 1"/>
          <p:cNvSpPr>
            <a:spLocks noGrp="1"/>
          </p:cNvSpPr>
          <p:nvPr>
            <p:ph type="ctrTitle"/>
          </p:nvPr>
        </p:nvSpPr>
        <p:spPr>
          <a:xfrm>
            <a:off x="467544" y="1556792"/>
            <a:ext cx="8305800" cy="1368152"/>
          </a:xfrm>
        </p:spPr>
        <p:txBody>
          <a:bodyPr/>
          <a:lstStyle/>
          <a:p>
            <a:r>
              <a:rPr lang="en-US" b="1" dirty="0" smtClean="0">
                <a:solidFill>
                  <a:schemeClr val="bg1"/>
                </a:solidFill>
                <a:effectLst>
                  <a:outerShdw blurRad="38100" dist="38100" dir="2700000" algn="tl">
                    <a:srgbClr val="000000">
                      <a:alpha val="43137"/>
                    </a:srgbClr>
                  </a:outerShdw>
                </a:effectLst>
              </a:rPr>
              <a:t>Aggregate </a:t>
            </a:r>
            <a:endParaRPr lang="ar-IQ" b="1" dirty="0">
              <a:solidFill>
                <a:schemeClr val="bg1"/>
              </a:solidFill>
              <a:effectLst>
                <a:outerShdw blurRad="38100" dist="38100" dir="2700000" algn="tl">
                  <a:srgbClr val="000000">
                    <a:alpha val="43137"/>
                  </a:srgbClr>
                </a:outerShdw>
              </a:effectLst>
            </a:endParaRPr>
          </a:p>
        </p:txBody>
      </p:sp>
      <p:pic>
        <p:nvPicPr>
          <p:cNvPr id="1026" name="Picture 2" descr="F:\كلية المنصور\شعار الجامعة.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332656"/>
            <a:ext cx="1238250" cy="144016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5" name="Picture 4" descr="C:\Users\doha\Desktop\شعار قسم الهندسة المدنية\ok.jpg"/>
          <p:cNvPicPr/>
          <p:nvPr/>
        </p:nvPicPr>
        <p:blipFill rotWithShape="1">
          <a:blip r:embed="rId3" cstate="print">
            <a:extLst>
              <a:ext uri="{28A0092B-C50C-407E-A947-70E740481C1C}">
                <a14:useLocalDpi xmlns:a14="http://schemas.microsoft.com/office/drawing/2010/main" val="0"/>
              </a:ext>
            </a:extLst>
          </a:blip>
          <a:srcRect t="709" b="34333"/>
          <a:stretch/>
        </p:blipFill>
        <p:spPr bwMode="auto">
          <a:xfrm>
            <a:off x="7020272" y="332656"/>
            <a:ext cx="1368152" cy="1296144"/>
          </a:xfrm>
          <a:prstGeom prst="rect">
            <a:avLst/>
          </a:prstGeom>
          <a:ln>
            <a:noFill/>
          </a:ln>
          <a:effectLst>
            <a:softEdge rad="112500"/>
          </a:effectLst>
          <a:extLst>
            <a:ext uri="{53640926-AAD7-44D8-BBD7-CCE9431645EC}">
              <a14:shadowObscured xmlns:a14="http://schemas.microsoft.com/office/drawing/2010/main"/>
            </a:ext>
          </a:extLst>
        </p:spPr>
      </p:pic>
    </p:spTree>
    <p:extLst>
      <p:ext uri="{BB962C8B-B14F-4D97-AF65-F5344CB8AC3E}">
        <p14:creationId xmlns:p14="http://schemas.microsoft.com/office/powerpoint/2010/main" val="11930930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273050" lvl="0" indent="-273050" algn="l" rtl="0" eaLnBrk="0" fontAlgn="base" hangingPunct="0">
              <a:spcBef>
                <a:spcPct val="20000"/>
              </a:spcBef>
              <a:spcAft>
                <a:spcPct val="0"/>
              </a:spcAft>
              <a:buClr>
                <a:srgbClr val="0BD0D9"/>
              </a:buClr>
              <a:buSzPct val="95000"/>
              <a:buFont typeface="Wingdings 2" panose="05020102010507070707" pitchFamily="18" charset="2"/>
              <a:buChar char=""/>
            </a:pPr>
            <a:r>
              <a:rPr lang="en-US" altLang="ar-IQ" sz="2400" dirty="0">
                <a:solidFill>
                  <a:prstClr val="black"/>
                </a:solidFill>
                <a:latin typeface="Times New Roman" panose="02020603050405020304" pitchFamily="18" charset="0"/>
              </a:rPr>
              <a:t>Specific gravity is the ratio of the weight of a unit volume of material to the Weight of the same volume of water at 20º to 25ºC.</a:t>
            </a:r>
          </a:p>
          <a:p>
            <a:pPr marL="273050" lvl="0" indent="-273050" algn="l" rtl="0" eaLnBrk="0" fontAlgn="base" hangingPunct="0">
              <a:spcBef>
                <a:spcPct val="20000"/>
              </a:spcBef>
              <a:spcAft>
                <a:spcPct val="0"/>
              </a:spcAft>
              <a:buClr>
                <a:srgbClr val="0BD0D9"/>
              </a:buClr>
              <a:buSzPct val="95000"/>
              <a:buFont typeface="Wingdings 2" panose="05020102010507070707" pitchFamily="18" charset="2"/>
              <a:buChar char=""/>
            </a:pPr>
            <a:endParaRPr lang="en-US" altLang="ar-IQ" sz="2400" dirty="0">
              <a:solidFill>
                <a:prstClr val="black"/>
              </a:solidFill>
              <a:latin typeface="Times New Roman" panose="02020603050405020304" pitchFamily="18" charset="0"/>
            </a:endParaRPr>
          </a:p>
          <a:p>
            <a:pPr marL="273050" lvl="0" indent="-273050" algn="l" rtl="0" eaLnBrk="0" fontAlgn="base" hangingPunct="0">
              <a:spcBef>
                <a:spcPct val="20000"/>
              </a:spcBef>
              <a:spcAft>
                <a:spcPct val="0"/>
              </a:spcAft>
              <a:buClr>
                <a:srgbClr val="0BD0D9"/>
              </a:buClr>
              <a:buSzPct val="95000"/>
              <a:buFont typeface="Wingdings 2" panose="05020102010507070707" pitchFamily="18" charset="2"/>
              <a:buChar char=""/>
            </a:pPr>
            <a:r>
              <a:rPr lang="en-US" altLang="ar-IQ" sz="2400" dirty="0">
                <a:solidFill>
                  <a:prstClr val="black"/>
                </a:solidFill>
                <a:latin typeface="Times New Roman" panose="02020603050405020304" pitchFamily="18" charset="0"/>
              </a:rPr>
              <a:t>G = (</a:t>
            </a:r>
            <a:r>
              <a:rPr lang="en-US" altLang="ar-IQ" sz="2400" dirty="0" err="1">
                <a:solidFill>
                  <a:prstClr val="black"/>
                </a:solidFill>
                <a:latin typeface="Times New Roman" panose="02020603050405020304" pitchFamily="18" charset="0"/>
              </a:rPr>
              <a:t>Wt</a:t>
            </a:r>
            <a:r>
              <a:rPr lang="en-US" altLang="ar-IQ" sz="2400" dirty="0">
                <a:solidFill>
                  <a:prstClr val="black"/>
                </a:solidFill>
                <a:latin typeface="Times New Roman" panose="02020603050405020304" pitchFamily="18" charset="0"/>
              </a:rPr>
              <a:t>/V) / (</a:t>
            </a:r>
            <a:r>
              <a:rPr lang="en-US" altLang="ar-IQ" sz="2400" dirty="0" err="1">
                <a:solidFill>
                  <a:prstClr val="black"/>
                </a:solidFill>
                <a:latin typeface="Times New Roman" panose="02020603050405020304" pitchFamily="18" charset="0"/>
              </a:rPr>
              <a:t>Wtw</a:t>
            </a:r>
            <a:r>
              <a:rPr lang="en-US" altLang="ar-IQ" sz="2400" dirty="0">
                <a:solidFill>
                  <a:prstClr val="black"/>
                </a:solidFill>
                <a:latin typeface="Times New Roman" panose="02020603050405020304" pitchFamily="18" charset="0"/>
              </a:rPr>
              <a:t>/V)</a:t>
            </a:r>
          </a:p>
          <a:p>
            <a:pPr marL="273050" lvl="0" indent="-273050" algn="l" rtl="0" eaLnBrk="0" fontAlgn="base" hangingPunct="0">
              <a:spcBef>
                <a:spcPct val="20000"/>
              </a:spcBef>
              <a:spcAft>
                <a:spcPct val="0"/>
              </a:spcAft>
              <a:buClr>
                <a:srgbClr val="0BD0D9"/>
              </a:buClr>
              <a:buSzPct val="95000"/>
              <a:buFont typeface="Wingdings 2" panose="05020102010507070707" pitchFamily="18" charset="2"/>
              <a:buChar char=""/>
            </a:pPr>
            <a:endParaRPr lang="en-US" altLang="ar-IQ" sz="2400" dirty="0">
              <a:solidFill>
                <a:prstClr val="black"/>
              </a:solidFill>
              <a:latin typeface="Times New Roman" panose="02020603050405020304" pitchFamily="18" charset="0"/>
            </a:endParaRPr>
          </a:p>
          <a:p>
            <a:pPr marL="273050" lvl="0" indent="-273050" algn="l" rtl="0" eaLnBrk="0" fontAlgn="base" hangingPunct="0">
              <a:spcBef>
                <a:spcPct val="20000"/>
              </a:spcBef>
              <a:spcAft>
                <a:spcPct val="0"/>
              </a:spcAft>
              <a:buClr>
                <a:srgbClr val="0BD0D9"/>
              </a:buClr>
              <a:buSzPct val="95000"/>
              <a:buFont typeface="Wingdings 2" panose="05020102010507070707" pitchFamily="18" charset="2"/>
              <a:buChar char=""/>
            </a:pPr>
            <a:r>
              <a:rPr lang="en-US" altLang="ar-IQ" sz="2400" dirty="0">
                <a:solidFill>
                  <a:prstClr val="black"/>
                </a:solidFill>
                <a:latin typeface="Times New Roman" panose="02020603050405020304" pitchFamily="18" charset="0"/>
              </a:rPr>
              <a:t>Where, G – Specific Gravity</a:t>
            </a:r>
          </a:p>
          <a:p>
            <a:pPr marL="273050" lvl="0" indent="-273050" algn="l" rtl="0" eaLnBrk="0" fontAlgn="base" hangingPunct="0">
              <a:spcBef>
                <a:spcPct val="20000"/>
              </a:spcBef>
              <a:spcAft>
                <a:spcPct val="0"/>
              </a:spcAft>
              <a:buClr>
                <a:srgbClr val="0BD0D9"/>
              </a:buClr>
              <a:buSzPct val="95000"/>
              <a:buNone/>
            </a:pPr>
            <a:r>
              <a:rPr lang="en-US" altLang="ar-IQ" sz="2400" dirty="0">
                <a:solidFill>
                  <a:prstClr val="black"/>
                </a:solidFill>
                <a:latin typeface="Times New Roman" panose="02020603050405020304" pitchFamily="18" charset="0"/>
              </a:rPr>
              <a:t>                </a:t>
            </a:r>
            <a:r>
              <a:rPr lang="en-US" altLang="ar-IQ" sz="2400" dirty="0" err="1">
                <a:solidFill>
                  <a:prstClr val="black"/>
                </a:solidFill>
                <a:latin typeface="Times New Roman" panose="02020603050405020304" pitchFamily="18" charset="0"/>
              </a:rPr>
              <a:t>Wt</a:t>
            </a:r>
            <a:r>
              <a:rPr lang="en-US" altLang="ar-IQ" sz="2400" dirty="0">
                <a:solidFill>
                  <a:prstClr val="black"/>
                </a:solidFill>
                <a:latin typeface="Times New Roman" panose="02020603050405020304" pitchFamily="18" charset="0"/>
              </a:rPr>
              <a:t> – Weight of Material</a:t>
            </a:r>
          </a:p>
          <a:p>
            <a:pPr marL="273050" lvl="0" indent="-273050" algn="l" rtl="0" eaLnBrk="0" fontAlgn="base" hangingPunct="0">
              <a:spcBef>
                <a:spcPct val="20000"/>
              </a:spcBef>
              <a:spcAft>
                <a:spcPct val="0"/>
              </a:spcAft>
              <a:buClr>
                <a:srgbClr val="0BD0D9"/>
              </a:buClr>
              <a:buSzPct val="95000"/>
              <a:buNone/>
            </a:pPr>
            <a:r>
              <a:rPr lang="en-US" altLang="ar-IQ" sz="2400" dirty="0">
                <a:solidFill>
                  <a:prstClr val="black"/>
                </a:solidFill>
                <a:latin typeface="Times New Roman" panose="02020603050405020304" pitchFamily="18" charset="0"/>
              </a:rPr>
              <a:t>                 V – Volume </a:t>
            </a:r>
          </a:p>
          <a:p>
            <a:pPr marL="273050" lvl="0" indent="-273050" algn="l" rtl="0" eaLnBrk="0" fontAlgn="base" hangingPunct="0">
              <a:spcBef>
                <a:spcPct val="20000"/>
              </a:spcBef>
              <a:spcAft>
                <a:spcPct val="0"/>
              </a:spcAft>
              <a:buClr>
                <a:srgbClr val="0BD0D9"/>
              </a:buClr>
              <a:buSzPct val="95000"/>
              <a:buNone/>
            </a:pPr>
            <a:r>
              <a:rPr lang="en-US" altLang="ar-IQ" sz="2400" dirty="0">
                <a:solidFill>
                  <a:prstClr val="black"/>
                </a:solidFill>
                <a:latin typeface="Times New Roman" panose="02020603050405020304" pitchFamily="18" charset="0"/>
              </a:rPr>
              <a:t>                 </a:t>
            </a:r>
            <a:r>
              <a:rPr lang="en-US" altLang="ar-IQ" sz="2400" dirty="0" err="1">
                <a:solidFill>
                  <a:prstClr val="black"/>
                </a:solidFill>
                <a:latin typeface="Times New Roman" panose="02020603050405020304" pitchFamily="18" charset="0"/>
              </a:rPr>
              <a:t>Wtw</a:t>
            </a:r>
            <a:r>
              <a:rPr lang="en-US" altLang="ar-IQ" sz="2400" dirty="0">
                <a:solidFill>
                  <a:prstClr val="black"/>
                </a:solidFill>
                <a:latin typeface="Times New Roman" panose="02020603050405020304" pitchFamily="18" charset="0"/>
              </a:rPr>
              <a:t> – Weight of water</a:t>
            </a:r>
          </a:p>
          <a:p>
            <a:endParaRPr lang="ar-IQ" dirty="0"/>
          </a:p>
        </p:txBody>
      </p:sp>
      <p:sp>
        <p:nvSpPr>
          <p:cNvPr id="3" name="Title 2"/>
          <p:cNvSpPr>
            <a:spLocks noGrp="1"/>
          </p:cNvSpPr>
          <p:nvPr>
            <p:ph type="title"/>
          </p:nvPr>
        </p:nvSpPr>
        <p:spPr>
          <a:xfrm>
            <a:off x="457200" y="260648"/>
            <a:ext cx="8229600" cy="822920"/>
          </a:xfrm>
        </p:spPr>
        <p:txBody>
          <a:bodyPr>
            <a:normAutofit fontScale="90000"/>
          </a:bodyPr>
          <a:lstStyle/>
          <a:p>
            <a:r>
              <a:rPr lang="en-US" sz="2400" dirty="0">
                <a:solidFill>
                  <a:srgbClr val="C00000"/>
                </a:solidFill>
              </a:rPr>
              <a:t>Physical Properties of Aggregates</a:t>
            </a:r>
            <a:r>
              <a:rPr lang="en-US" sz="2400" b="1" dirty="0">
                <a:solidFill>
                  <a:srgbClr val="C00000"/>
                </a:solidFill>
                <a:effectLst>
                  <a:outerShdw blurRad="38100" dist="38100" dir="2700000" algn="tl">
                    <a:srgbClr val="000000"/>
                  </a:outerShdw>
                </a:effectLst>
              </a:rPr>
              <a:t/>
            </a:r>
            <a:br>
              <a:rPr lang="en-US" sz="2400" b="1" dirty="0">
                <a:solidFill>
                  <a:srgbClr val="C00000"/>
                </a:solidFill>
                <a:effectLst>
                  <a:outerShdw blurRad="38100" dist="38100" dir="2700000" algn="tl">
                    <a:srgbClr val="000000"/>
                  </a:outerShdw>
                </a:effectLst>
              </a:rPr>
            </a:br>
            <a:r>
              <a:rPr lang="en-US" sz="2400" dirty="0">
                <a:solidFill>
                  <a:srgbClr val="C00000"/>
                </a:solidFill>
              </a:rPr>
              <a:t>1) </a:t>
            </a:r>
            <a:r>
              <a:rPr lang="tr-TR" sz="2400" dirty="0">
                <a:solidFill>
                  <a:srgbClr val="C00000"/>
                </a:solidFill>
              </a:rPr>
              <a:t>Spec</a:t>
            </a:r>
            <a:r>
              <a:rPr lang="en-US" sz="2400" dirty="0" err="1">
                <a:solidFill>
                  <a:srgbClr val="C00000"/>
                </a:solidFill>
              </a:rPr>
              <a:t>i</a:t>
            </a:r>
            <a:r>
              <a:rPr lang="tr-TR" sz="2400" dirty="0">
                <a:solidFill>
                  <a:srgbClr val="C00000"/>
                </a:solidFill>
              </a:rPr>
              <a:t>f</a:t>
            </a:r>
            <a:r>
              <a:rPr lang="en-US" sz="2400" dirty="0" err="1">
                <a:solidFill>
                  <a:srgbClr val="C00000"/>
                </a:solidFill>
              </a:rPr>
              <a:t>i</a:t>
            </a:r>
            <a:r>
              <a:rPr lang="tr-TR" sz="2400" dirty="0">
                <a:solidFill>
                  <a:srgbClr val="C00000"/>
                </a:solidFill>
              </a:rPr>
              <a:t>c grav</a:t>
            </a:r>
            <a:r>
              <a:rPr lang="en-US" sz="2400" dirty="0" err="1">
                <a:solidFill>
                  <a:srgbClr val="C00000"/>
                </a:solidFill>
              </a:rPr>
              <a:t>i</a:t>
            </a:r>
            <a:r>
              <a:rPr lang="tr-TR" sz="2400" dirty="0">
                <a:solidFill>
                  <a:srgbClr val="C00000"/>
                </a:solidFill>
              </a:rPr>
              <a:t>ty</a:t>
            </a:r>
            <a:r>
              <a:rPr lang="en-US" sz="2400" dirty="0">
                <a:solidFill>
                  <a:srgbClr val="C00000"/>
                </a:solidFill>
              </a:rPr>
              <a:t>:</a:t>
            </a:r>
            <a:endParaRPr lang="ar-IQ" sz="2400" dirty="0">
              <a:solidFill>
                <a:srgbClr val="C00000"/>
              </a:solidFill>
            </a:endParaRPr>
          </a:p>
        </p:txBody>
      </p:sp>
    </p:spTree>
    <p:extLst>
      <p:ext uri="{BB962C8B-B14F-4D97-AF65-F5344CB8AC3E}">
        <p14:creationId xmlns:p14="http://schemas.microsoft.com/office/powerpoint/2010/main" val="5807051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06404" y="1916832"/>
            <a:ext cx="8229600" cy="4572000"/>
          </a:xfrm>
        </p:spPr>
        <p:txBody>
          <a:bodyPr/>
          <a:lstStyle/>
          <a:p>
            <a:pPr marL="0" lvl="0" indent="0" algn="just" rtl="0" fontAlgn="base">
              <a:spcBef>
                <a:spcPct val="20000"/>
              </a:spcBef>
              <a:spcAft>
                <a:spcPct val="0"/>
              </a:spcAft>
              <a:buClr>
                <a:srgbClr val="0BD0D9"/>
              </a:buClr>
              <a:buSzPct val="95000"/>
              <a:buNone/>
            </a:pPr>
            <a:r>
              <a:rPr lang="tr-TR" altLang="ar-IQ" sz="2400" i="1" u="sng" dirty="0">
                <a:solidFill>
                  <a:srgbClr val="C00000"/>
                </a:solidFill>
                <a:latin typeface="Times New Roman" panose="02020603050405020304" pitchFamily="18" charset="0"/>
              </a:rPr>
              <a:t>Sp.Gr. is used in certain computations for concrete mix design or control work, such as, absolute volume of aggregate in concrete. It is not a measure of the quality of aggregate</a:t>
            </a:r>
            <a:r>
              <a:rPr lang="en-US" altLang="ar-IQ" sz="2400" i="1" u="sng" dirty="0">
                <a:solidFill>
                  <a:srgbClr val="C00000"/>
                </a:solidFill>
                <a:latin typeface="Times New Roman" panose="02020603050405020304" pitchFamily="18" charset="0"/>
              </a:rPr>
              <a:t>.</a:t>
            </a:r>
          </a:p>
          <a:p>
            <a:endParaRPr lang="ar-IQ" dirty="0"/>
          </a:p>
        </p:txBody>
      </p:sp>
      <p:grpSp>
        <p:nvGrpSpPr>
          <p:cNvPr id="4" name="Group 8"/>
          <p:cNvGrpSpPr>
            <a:grpSpLocks noGrp="1"/>
          </p:cNvGrpSpPr>
          <p:nvPr/>
        </p:nvGrpSpPr>
        <p:grpSpPr bwMode="auto">
          <a:xfrm>
            <a:off x="381000" y="621723"/>
            <a:ext cx="8382000" cy="971550"/>
            <a:chOff x="431" y="708"/>
            <a:chExt cx="4853" cy="692"/>
          </a:xfrm>
        </p:grpSpPr>
        <p:sp>
          <p:nvSpPr>
            <p:cNvPr id="5" name="Text Box 4"/>
            <p:cNvSpPr txBox="1">
              <a:spLocks noChangeArrowheads="1"/>
            </p:cNvSpPr>
            <p:nvPr/>
          </p:nvSpPr>
          <p:spPr bwMode="auto">
            <a:xfrm>
              <a:off x="431" y="845"/>
              <a:ext cx="816" cy="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73050" indent="-27305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just" defTabSz="914400" rtl="0" eaLnBrk="0" fontAlgn="base" latinLnBrk="0" hangingPunct="0">
                <a:lnSpc>
                  <a:spcPct val="100000"/>
                </a:lnSpc>
                <a:spcBef>
                  <a:spcPct val="20000"/>
                </a:spcBef>
                <a:spcAft>
                  <a:spcPct val="0"/>
                </a:spcAft>
                <a:buClr>
                  <a:srgbClr val="0BD0D9"/>
                </a:buClr>
                <a:buSzPct val="95000"/>
                <a:tabLst/>
                <a:defRPr/>
              </a:pPr>
              <a:r>
                <a:rPr kumimoji="0" lang="tr-TR" altLang="ar-IQ" sz="2400" b="0" i="0" u="none" strike="noStrike" kern="0" cap="none" spc="0" normalizeH="0" baseline="0" noProof="0" dirty="0" smtClean="0">
                  <a:ln>
                    <a:noFill/>
                  </a:ln>
                  <a:solidFill>
                    <a:prstClr val="black"/>
                  </a:solidFill>
                  <a:effectLst/>
                  <a:uLnTx/>
                  <a:uFillTx/>
                  <a:latin typeface="Times New Roman" panose="02020603050405020304" pitchFamily="18" charset="0"/>
                </a:rPr>
                <a:t>Sp.Gr.=</a:t>
              </a:r>
              <a:endParaRPr kumimoji="0" lang="en-US" altLang="ar-IQ" sz="2400" b="0" i="0" u="none" strike="noStrike" kern="0" cap="none" spc="0" normalizeH="0" baseline="0" noProof="0" dirty="0" smtClean="0">
                <a:ln>
                  <a:noFill/>
                </a:ln>
                <a:solidFill>
                  <a:prstClr val="black"/>
                </a:solidFill>
                <a:effectLst/>
                <a:uLnTx/>
                <a:uFillTx/>
                <a:latin typeface="Times New Roman" panose="02020603050405020304" pitchFamily="18" charset="0"/>
              </a:endParaRPr>
            </a:p>
          </p:txBody>
        </p:sp>
        <p:sp>
          <p:nvSpPr>
            <p:cNvPr id="6" name="Line 5"/>
            <p:cNvSpPr>
              <a:spLocks noChangeShapeType="1"/>
            </p:cNvSpPr>
            <p:nvPr/>
          </p:nvSpPr>
          <p:spPr bwMode="auto">
            <a:xfrm>
              <a:off x="1292" y="1026"/>
              <a:ext cx="3856" cy="0"/>
            </a:xfrm>
            <a:prstGeom prst="line">
              <a:avLst/>
            </a:prstGeom>
            <a:noFill/>
            <a:ln w="28575">
              <a:solidFill>
                <a:sysClr val="windowText" lastClr="000000"/>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ar-IQ" sz="1800" b="0" i="0" u="none" strike="noStrike" kern="0" cap="none" spc="0" normalizeH="0" baseline="0" noProof="0" smtClean="0">
                <a:ln>
                  <a:noFill/>
                </a:ln>
                <a:solidFill>
                  <a:prstClr val="black"/>
                </a:solidFill>
                <a:effectLst/>
                <a:uLnTx/>
                <a:uFillTx/>
                <a:latin typeface="Arial" panose="020B0604020202020204" pitchFamily="34" charset="0"/>
              </a:endParaRPr>
            </a:p>
          </p:txBody>
        </p:sp>
        <p:sp>
          <p:nvSpPr>
            <p:cNvPr id="7" name="Text Box 6"/>
            <p:cNvSpPr txBox="1">
              <a:spLocks noChangeArrowheads="1"/>
            </p:cNvSpPr>
            <p:nvPr/>
          </p:nvSpPr>
          <p:spPr bwMode="auto">
            <a:xfrm>
              <a:off x="2200" y="708"/>
              <a:ext cx="1950" cy="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tr-TR" altLang="ar-IQ" sz="2400" b="0" i="0" u="none" strike="noStrike" kern="0" cap="none" spc="0" normalizeH="0" baseline="0" noProof="0" smtClean="0">
                  <a:ln>
                    <a:noFill/>
                  </a:ln>
                  <a:solidFill>
                    <a:prstClr val="black"/>
                  </a:solidFill>
                  <a:effectLst/>
                  <a:uLnTx/>
                  <a:uFillTx/>
                  <a:latin typeface="Times New Roman" panose="02020603050405020304" pitchFamily="18" charset="0"/>
                </a:rPr>
                <a:t>Weight of Agg. (WA)</a:t>
              </a:r>
              <a:endParaRPr kumimoji="0" lang="en-US" altLang="ar-IQ" sz="2400" b="0" i="0" u="none" strike="noStrike" kern="0" cap="none" spc="0" normalizeH="0" baseline="0" noProof="0" smtClean="0">
                <a:ln>
                  <a:noFill/>
                </a:ln>
                <a:solidFill>
                  <a:prstClr val="black"/>
                </a:solidFill>
                <a:effectLst/>
                <a:uLnTx/>
                <a:uFillTx/>
                <a:latin typeface="Times New Roman" panose="02020603050405020304" pitchFamily="18" charset="0"/>
              </a:endParaRPr>
            </a:p>
          </p:txBody>
        </p:sp>
        <p:sp>
          <p:nvSpPr>
            <p:cNvPr id="8" name="Text Box 7"/>
            <p:cNvSpPr txBox="1">
              <a:spLocks noChangeArrowheads="1"/>
            </p:cNvSpPr>
            <p:nvPr/>
          </p:nvSpPr>
          <p:spPr bwMode="auto">
            <a:xfrm>
              <a:off x="1292" y="1071"/>
              <a:ext cx="3992" cy="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tr-TR" altLang="ar-IQ" sz="2400" b="0" i="0" u="none" strike="noStrike" kern="0" cap="none" spc="0" normalizeH="0" baseline="0" noProof="0" smtClean="0">
                  <a:ln>
                    <a:noFill/>
                  </a:ln>
                  <a:solidFill>
                    <a:prstClr val="black"/>
                  </a:solidFill>
                  <a:effectLst/>
                  <a:uLnTx/>
                  <a:uFillTx/>
                  <a:latin typeface="Times New Roman" panose="02020603050405020304" pitchFamily="18" charset="0"/>
                </a:rPr>
                <a:t>Weight of an equal volume of water (VA*</a:t>
              </a:r>
              <a:r>
                <a:rPr kumimoji="0" lang="el-GR" altLang="ar-IQ" sz="2400" b="0" i="0" u="none" strike="noStrike" kern="0" cap="none" spc="0" normalizeH="0" baseline="0" noProof="0" smtClean="0">
                  <a:ln>
                    <a:noFill/>
                  </a:ln>
                  <a:solidFill>
                    <a:prstClr val="black"/>
                  </a:solidFill>
                  <a:effectLst/>
                  <a:uLnTx/>
                  <a:uFillTx/>
                  <a:latin typeface="Times New Roman" panose="02020603050405020304" pitchFamily="18" charset="0"/>
                </a:rPr>
                <a:t>ρ</a:t>
              </a:r>
              <a:r>
                <a:rPr kumimoji="0" lang="tr-TR" altLang="ar-IQ" sz="2400" b="0" i="0" u="none" strike="noStrike" kern="0" cap="none" spc="0" normalizeH="0" baseline="0" noProof="0" smtClean="0">
                  <a:ln>
                    <a:noFill/>
                  </a:ln>
                  <a:solidFill>
                    <a:prstClr val="black"/>
                  </a:solidFill>
                  <a:effectLst/>
                  <a:uLnTx/>
                  <a:uFillTx/>
                  <a:latin typeface="Times New Roman" panose="02020603050405020304" pitchFamily="18" charset="0"/>
                </a:rPr>
                <a:t>w)</a:t>
              </a:r>
              <a:endParaRPr kumimoji="0" lang="en-US" altLang="ar-IQ" sz="2400" b="0" i="0" u="none" strike="noStrike" kern="0" cap="none" spc="0" normalizeH="0" baseline="0" noProof="0" smtClean="0">
                <a:ln>
                  <a:noFill/>
                </a:ln>
                <a:solidFill>
                  <a:prstClr val="black"/>
                </a:solidFill>
                <a:effectLst/>
                <a:uLnTx/>
                <a:uFillTx/>
                <a:latin typeface="Times New Roman" panose="02020603050405020304" pitchFamily="18" charset="0"/>
              </a:endParaRPr>
            </a:p>
          </p:txBody>
        </p:sp>
      </p:grpSp>
    </p:spTree>
    <p:extLst>
      <p:ext uri="{BB962C8B-B14F-4D97-AF65-F5344CB8AC3E}">
        <p14:creationId xmlns:p14="http://schemas.microsoft.com/office/powerpoint/2010/main" val="29025334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867544"/>
            <a:ext cx="8229600" cy="5228456"/>
          </a:xfrm>
        </p:spPr>
        <p:txBody>
          <a:bodyPr/>
          <a:lstStyle/>
          <a:p>
            <a:pPr marL="273050" lvl="0" indent="-273050" algn="l" rtl="0" eaLnBrk="0" fontAlgn="base" hangingPunct="0">
              <a:spcBef>
                <a:spcPct val="20000"/>
              </a:spcBef>
              <a:spcAft>
                <a:spcPct val="0"/>
              </a:spcAft>
              <a:buClr>
                <a:srgbClr val="0BD0D9"/>
              </a:buClr>
              <a:buSzPct val="95000"/>
              <a:buFont typeface="Wingdings 2" panose="05020102010507070707" pitchFamily="18" charset="2"/>
              <a:buChar char=""/>
            </a:pPr>
            <a:r>
              <a:rPr lang="en-US" altLang="ar-IQ" dirty="0">
                <a:solidFill>
                  <a:prstClr val="black"/>
                </a:solidFill>
              </a:rPr>
              <a:t>The bulk density or unit weight of an aggregate gives valuable information regarding the shape and grading of the aggregate.</a:t>
            </a:r>
          </a:p>
          <a:p>
            <a:pPr marL="273050" lvl="0" indent="-273050" algn="l" rtl="0" eaLnBrk="0" fontAlgn="base" hangingPunct="0">
              <a:spcBef>
                <a:spcPct val="20000"/>
              </a:spcBef>
              <a:spcAft>
                <a:spcPct val="0"/>
              </a:spcAft>
              <a:buClr>
                <a:srgbClr val="0BD0D9"/>
              </a:buClr>
              <a:buSzPct val="95000"/>
              <a:buFont typeface="Wingdings 2" panose="05020102010507070707" pitchFamily="18" charset="2"/>
              <a:buChar char=""/>
            </a:pPr>
            <a:r>
              <a:rPr lang="en-US" altLang="ar-IQ" dirty="0">
                <a:solidFill>
                  <a:prstClr val="black"/>
                </a:solidFill>
              </a:rPr>
              <a:t>It is measured by filling a container of known volume in a standard manner and weighing it. </a:t>
            </a:r>
          </a:p>
          <a:p>
            <a:pPr marL="273050" lvl="0" indent="-273050" algn="l" rtl="0" eaLnBrk="0" fontAlgn="base" hangingPunct="0">
              <a:spcBef>
                <a:spcPct val="20000"/>
              </a:spcBef>
              <a:spcAft>
                <a:spcPct val="0"/>
              </a:spcAft>
              <a:buClr>
                <a:srgbClr val="0BD0D9"/>
              </a:buClr>
              <a:buSzPct val="95000"/>
              <a:buFont typeface="Wingdings 2" panose="05020102010507070707" pitchFamily="18" charset="2"/>
              <a:buChar char=""/>
            </a:pPr>
            <a:r>
              <a:rPr lang="en-US" altLang="ar-IQ" dirty="0">
                <a:solidFill>
                  <a:prstClr val="black"/>
                </a:solidFill>
              </a:rPr>
              <a:t>It shows how densely the aggregate is packed when filled in a standard manner.</a:t>
            </a:r>
          </a:p>
          <a:p>
            <a:pPr marL="273050" lvl="0" indent="-273050" algn="l" rtl="0" eaLnBrk="0" fontAlgn="base" hangingPunct="0">
              <a:spcBef>
                <a:spcPct val="20000"/>
              </a:spcBef>
              <a:spcAft>
                <a:spcPct val="0"/>
              </a:spcAft>
              <a:buClr>
                <a:srgbClr val="0BD0D9"/>
              </a:buClr>
              <a:buSzPct val="95000"/>
              <a:buFont typeface="Wingdings 2" panose="05020102010507070707" pitchFamily="18" charset="2"/>
              <a:buChar char=""/>
            </a:pPr>
            <a:r>
              <a:rPr lang="en-US" altLang="ar-IQ" dirty="0">
                <a:solidFill>
                  <a:prstClr val="black"/>
                </a:solidFill>
              </a:rPr>
              <a:t>It is depend on size and shape of aggregates.</a:t>
            </a:r>
          </a:p>
          <a:p>
            <a:pPr marL="273050" lvl="0" indent="-273050" algn="l" rtl="0" eaLnBrk="0" fontAlgn="base" hangingPunct="0">
              <a:spcBef>
                <a:spcPct val="20000"/>
              </a:spcBef>
              <a:spcAft>
                <a:spcPct val="0"/>
              </a:spcAft>
              <a:buClr>
                <a:srgbClr val="0BD0D9"/>
              </a:buClr>
              <a:buSzPct val="95000"/>
              <a:buFont typeface="Wingdings 2" panose="05020102010507070707" pitchFamily="18" charset="2"/>
              <a:buChar char=""/>
            </a:pPr>
            <a:r>
              <a:rPr lang="en-US" altLang="ar-IQ" dirty="0">
                <a:solidFill>
                  <a:prstClr val="black"/>
                </a:solidFill>
              </a:rPr>
              <a:t>Higher the bulk density lower is the void content to be filled by sand and cement.</a:t>
            </a:r>
          </a:p>
          <a:p>
            <a:endParaRPr lang="ar-IQ" dirty="0"/>
          </a:p>
        </p:txBody>
      </p:sp>
      <p:sp>
        <p:nvSpPr>
          <p:cNvPr id="3" name="Title 2"/>
          <p:cNvSpPr>
            <a:spLocks noGrp="1"/>
          </p:cNvSpPr>
          <p:nvPr>
            <p:ph type="title"/>
          </p:nvPr>
        </p:nvSpPr>
        <p:spPr>
          <a:xfrm>
            <a:off x="454643" y="332656"/>
            <a:ext cx="8229600" cy="534888"/>
          </a:xfrm>
        </p:spPr>
        <p:txBody>
          <a:bodyPr>
            <a:normAutofit/>
          </a:bodyPr>
          <a:lstStyle/>
          <a:p>
            <a:r>
              <a:rPr lang="en-US" altLang="ar-IQ" sz="2400" dirty="0">
                <a:solidFill>
                  <a:srgbClr val="C00000"/>
                </a:solidFill>
              </a:rPr>
              <a:t>2) Bulk Density</a:t>
            </a:r>
            <a:endParaRPr lang="ar-IQ" sz="2400" dirty="0">
              <a:solidFill>
                <a:srgbClr val="C00000"/>
              </a:solidFill>
            </a:endParaRPr>
          </a:p>
        </p:txBody>
      </p:sp>
    </p:spTree>
    <p:extLst>
      <p:ext uri="{BB962C8B-B14F-4D97-AF65-F5344CB8AC3E}">
        <p14:creationId xmlns:p14="http://schemas.microsoft.com/office/powerpoint/2010/main" val="19632090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260648"/>
            <a:ext cx="8229600" cy="5835352"/>
          </a:xfrm>
        </p:spPr>
        <p:txBody>
          <a:bodyPr/>
          <a:lstStyle/>
          <a:p>
            <a:pPr marL="0" lvl="0" indent="0" algn="l" rtl="0" eaLnBrk="0" fontAlgn="base" hangingPunct="0">
              <a:spcBef>
                <a:spcPct val="20000"/>
              </a:spcBef>
              <a:spcAft>
                <a:spcPct val="0"/>
              </a:spcAft>
              <a:buClr>
                <a:srgbClr val="0BD0D9"/>
              </a:buClr>
              <a:buSzPct val="95000"/>
              <a:buNone/>
            </a:pPr>
            <a:r>
              <a:rPr lang="en-US" altLang="ar-IQ" sz="2000" dirty="0">
                <a:solidFill>
                  <a:prstClr val="black"/>
                </a:solidFill>
              </a:rPr>
              <a:t>It is calculated by, </a:t>
            </a:r>
          </a:p>
          <a:p>
            <a:pPr marL="273050" lvl="0" indent="-273050" algn="l" rtl="0" eaLnBrk="0" fontAlgn="base" hangingPunct="0">
              <a:spcBef>
                <a:spcPct val="20000"/>
              </a:spcBef>
              <a:spcAft>
                <a:spcPct val="0"/>
              </a:spcAft>
              <a:buClr>
                <a:srgbClr val="0BD0D9"/>
              </a:buClr>
              <a:buSzPct val="95000"/>
              <a:buNone/>
            </a:pPr>
            <a:r>
              <a:rPr lang="en-US" altLang="ar-IQ" sz="2000" dirty="0">
                <a:solidFill>
                  <a:prstClr val="black"/>
                </a:solidFill>
              </a:rPr>
              <a:t>               Percentage voids = [(</a:t>
            </a:r>
            <a:r>
              <a:rPr lang="en-US" altLang="ar-IQ" sz="2000" dirty="0" err="1">
                <a:solidFill>
                  <a:prstClr val="black"/>
                </a:solidFill>
              </a:rPr>
              <a:t>Gs</a:t>
            </a:r>
            <a:r>
              <a:rPr lang="en-US" altLang="ar-IQ" sz="2000" dirty="0">
                <a:solidFill>
                  <a:prstClr val="black"/>
                </a:solidFill>
              </a:rPr>
              <a:t> - </a:t>
            </a:r>
            <a:r>
              <a:rPr lang="el-GR" altLang="ar-IQ" sz="2000" dirty="0">
                <a:solidFill>
                  <a:prstClr val="black"/>
                </a:solidFill>
              </a:rPr>
              <a:t>γ</a:t>
            </a:r>
            <a:r>
              <a:rPr lang="en-US" altLang="ar-IQ" sz="2000" dirty="0">
                <a:solidFill>
                  <a:prstClr val="black"/>
                </a:solidFill>
              </a:rPr>
              <a:t>) / </a:t>
            </a:r>
            <a:r>
              <a:rPr lang="en-US" altLang="ar-IQ" sz="2000" dirty="0" err="1">
                <a:solidFill>
                  <a:prstClr val="black"/>
                </a:solidFill>
              </a:rPr>
              <a:t>Gs</a:t>
            </a:r>
            <a:r>
              <a:rPr lang="en-US" altLang="ar-IQ" sz="2000" dirty="0">
                <a:solidFill>
                  <a:prstClr val="black"/>
                </a:solidFill>
              </a:rPr>
              <a:t>] x 100</a:t>
            </a:r>
          </a:p>
          <a:p>
            <a:pPr marL="273050" lvl="0" indent="-273050" algn="l" rtl="0" eaLnBrk="0" fontAlgn="base" hangingPunct="0">
              <a:spcBef>
                <a:spcPct val="20000"/>
              </a:spcBef>
              <a:spcAft>
                <a:spcPct val="0"/>
              </a:spcAft>
              <a:buClr>
                <a:srgbClr val="0BD0D9"/>
              </a:buClr>
              <a:buSzPct val="95000"/>
              <a:buNone/>
            </a:pPr>
            <a:r>
              <a:rPr lang="en-US" altLang="ar-IQ" sz="2000" dirty="0">
                <a:solidFill>
                  <a:prstClr val="black"/>
                </a:solidFill>
              </a:rPr>
              <a:t>Where, </a:t>
            </a:r>
            <a:r>
              <a:rPr lang="en-US" altLang="ar-IQ" sz="2000" dirty="0" err="1">
                <a:solidFill>
                  <a:prstClr val="black"/>
                </a:solidFill>
              </a:rPr>
              <a:t>Gs</a:t>
            </a:r>
            <a:r>
              <a:rPr lang="en-US" altLang="ar-IQ" sz="2000" dirty="0">
                <a:solidFill>
                  <a:prstClr val="black"/>
                </a:solidFill>
              </a:rPr>
              <a:t> – Specific gravity of aggregate</a:t>
            </a:r>
          </a:p>
          <a:p>
            <a:pPr marL="273050" lvl="0" indent="-273050" algn="l" rtl="0" eaLnBrk="0" fontAlgn="base" hangingPunct="0">
              <a:spcBef>
                <a:spcPct val="20000"/>
              </a:spcBef>
              <a:spcAft>
                <a:spcPct val="0"/>
              </a:spcAft>
              <a:buClr>
                <a:srgbClr val="0BD0D9"/>
              </a:buClr>
              <a:buSzPct val="95000"/>
              <a:buNone/>
            </a:pPr>
            <a:r>
              <a:rPr lang="en-US" altLang="ar-IQ" sz="2000" dirty="0">
                <a:solidFill>
                  <a:prstClr val="black"/>
                </a:solidFill>
              </a:rPr>
              <a:t>              </a:t>
            </a:r>
            <a:r>
              <a:rPr lang="el-GR" altLang="ar-IQ" sz="2000" dirty="0">
                <a:solidFill>
                  <a:prstClr val="black"/>
                </a:solidFill>
              </a:rPr>
              <a:t>γ</a:t>
            </a:r>
            <a:r>
              <a:rPr lang="en-US" altLang="ar-IQ" sz="2000" dirty="0">
                <a:solidFill>
                  <a:prstClr val="black"/>
                </a:solidFill>
              </a:rPr>
              <a:t> – Bulk density in kg/lit</a:t>
            </a:r>
          </a:p>
          <a:p>
            <a:pPr marL="273050" lvl="0" indent="-273050" algn="l" rtl="0" eaLnBrk="0" fontAlgn="base" hangingPunct="0">
              <a:spcBef>
                <a:spcPct val="20000"/>
              </a:spcBef>
              <a:spcAft>
                <a:spcPct val="0"/>
              </a:spcAft>
              <a:buClr>
                <a:srgbClr val="0BD0D9"/>
              </a:buClr>
              <a:buSzPct val="95000"/>
              <a:buNone/>
            </a:pPr>
            <a:r>
              <a:rPr lang="en-US" altLang="ar-IQ" sz="2000" dirty="0">
                <a:solidFill>
                  <a:prstClr val="black"/>
                </a:solidFill>
              </a:rPr>
              <a:t>                           </a:t>
            </a:r>
            <a:r>
              <a:rPr lang="en-US" altLang="en-US" sz="2000" u="sng" dirty="0">
                <a:solidFill>
                  <a:srgbClr val="FF0000"/>
                </a:solidFill>
              </a:rPr>
              <a:t>Reduction of </a:t>
            </a:r>
            <a:r>
              <a:rPr lang="en-US" altLang="en-US" sz="2000" u="sng" dirty="0" smtClean="0">
                <a:solidFill>
                  <a:srgbClr val="FF0000"/>
                </a:solidFill>
              </a:rPr>
              <a:t>Voids</a:t>
            </a:r>
          </a:p>
          <a:p>
            <a:pPr marL="273050" lvl="0" indent="-273050" algn="l" rtl="0" eaLnBrk="0" fontAlgn="base" hangingPunct="0">
              <a:spcBef>
                <a:spcPct val="20000"/>
              </a:spcBef>
              <a:spcAft>
                <a:spcPct val="0"/>
              </a:spcAft>
              <a:buClr>
                <a:srgbClr val="0BD0D9"/>
              </a:buClr>
              <a:buSzPct val="95000"/>
              <a:buNone/>
            </a:pPr>
            <a:endParaRPr lang="en-US" altLang="en-US" sz="2000" u="sng" dirty="0" smtClean="0">
              <a:solidFill>
                <a:srgbClr val="FF0000"/>
              </a:solidFill>
            </a:endParaRPr>
          </a:p>
          <a:p>
            <a:pPr marL="273050" lvl="0" indent="-273050" algn="l" rtl="0" eaLnBrk="0" fontAlgn="base" hangingPunct="0">
              <a:spcBef>
                <a:spcPct val="20000"/>
              </a:spcBef>
              <a:spcAft>
                <a:spcPct val="0"/>
              </a:spcAft>
              <a:buClr>
                <a:srgbClr val="0BD0D9"/>
              </a:buClr>
              <a:buSzPct val="95000"/>
              <a:buNone/>
            </a:pPr>
            <a:endParaRPr lang="en-US" altLang="en-US" sz="2000" u="sng" dirty="0">
              <a:solidFill>
                <a:srgbClr val="FF0000"/>
              </a:solidFill>
            </a:endParaRPr>
          </a:p>
          <a:p>
            <a:endParaRPr lang="ar-IQ" dirty="0"/>
          </a:p>
        </p:txBody>
      </p:sp>
      <p:pic>
        <p:nvPicPr>
          <p:cNvPr id="4" name="Picture 3" descr="Fi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600" y="2485256"/>
            <a:ext cx="6400800" cy="358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280225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908720"/>
            <a:ext cx="8229600" cy="5187280"/>
          </a:xfrm>
        </p:spPr>
        <p:txBody>
          <a:bodyPr/>
          <a:lstStyle/>
          <a:p>
            <a:pPr algn="just" rtl="0"/>
            <a:r>
              <a:rPr lang="en-US" dirty="0">
                <a:solidFill>
                  <a:schemeClr val="bg1"/>
                </a:solidFill>
              </a:rPr>
              <a:t>Some of the aggregates are porous and absorptive &amp; it will affect water – cement ratio and hence workability of concrete &amp; durability of concrete.</a:t>
            </a:r>
          </a:p>
          <a:p>
            <a:pPr algn="just" rtl="0"/>
            <a:r>
              <a:rPr lang="en-US" dirty="0">
                <a:solidFill>
                  <a:schemeClr val="bg1"/>
                </a:solidFill>
              </a:rPr>
              <a:t>The water absorption of aggregate is determined  by measuring the increase in weight of an oven dry sample when immersed in water for 24 hrs. The ratio of the increase in </a:t>
            </a:r>
            <a:r>
              <a:rPr lang="en-US" dirty="0" err="1">
                <a:solidFill>
                  <a:schemeClr val="bg1"/>
                </a:solidFill>
              </a:rPr>
              <a:t>wt</a:t>
            </a:r>
            <a:r>
              <a:rPr lang="en-US" dirty="0">
                <a:solidFill>
                  <a:schemeClr val="bg1"/>
                </a:solidFill>
              </a:rPr>
              <a:t> to the </a:t>
            </a:r>
            <a:r>
              <a:rPr lang="en-US" dirty="0" err="1">
                <a:solidFill>
                  <a:schemeClr val="bg1"/>
                </a:solidFill>
              </a:rPr>
              <a:t>wt</a:t>
            </a:r>
            <a:r>
              <a:rPr lang="en-US" dirty="0">
                <a:solidFill>
                  <a:schemeClr val="bg1"/>
                </a:solidFill>
              </a:rPr>
              <a:t> of the dry sample expressed as % is known as absorption of </a:t>
            </a:r>
            <a:r>
              <a:rPr lang="en-US" dirty="0" err="1">
                <a:solidFill>
                  <a:schemeClr val="bg1"/>
                </a:solidFill>
              </a:rPr>
              <a:t>agg</a:t>
            </a:r>
            <a:r>
              <a:rPr lang="en-US" dirty="0">
                <a:solidFill>
                  <a:schemeClr val="bg1"/>
                </a:solidFill>
              </a:rPr>
              <a:t>. </a:t>
            </a:r>
          </a:p>
          <a:p>
            <a:pPr algn="just" rtl="0"/>
            <a:r>
              <a:rPr lang="en-US" dirty="0" err="1">
                <a:solidFill>
                  <a:schemeClr val="bg1"/>
                </a:solidFill>
              </a:rPr>
              <a:t>Agg</a:t>
            </a:r>
            <a:r>
              <a:rPr lang="en-US" dirty="0">
                <a:solidFill>
                  <a:schemeClr val="bg1"/>
                </a:solidFill>
              </a:rPr>
              <a:t>. absorbs water in concrete &amp; thus affects the workability &amp; final volume of concrete</a:t>
            </a:r>
            <a:r>
              <a:rPr lang="en-US" dirty="0" smtClean="0">
                <a:solidFill>
                  <a:schemeClr val="bg1"/>
                </a:solidFill>
              </a:rPr>
              <a:t>.</a:t>
            </a:r>
          </a:p>
          <a:p>
            <a:pPr marL="0" indent="0" algn="just" rtl="0">
              <a:buNone/>
            </a:pPr>
            <a:endParaRPr lang="en-US" dirty="0">
              <a:solidFill>
                <a:schemeClr val="bg1"/>
              </a:solidFill>
            </a:endParaRPr>
          </a:p>
          <a:p>
            <a:endParaRPr lang="ar-IQ" dirty="0"/>
          </a:p>
        </p:txBody>
      </p:sp>
      <p:sp>
        <p:nvSpPr>
          <p:cNvPr id="3" name="Title 2"/>
          <p:cNvSpPr>
            <a:spLocks noGrp="1"/>
          </p:cNvSpPr>
          <p:nvPr>
            <p:ph type="title"/>
          </p:nvPr>
        </p:nvSpPr>
        <p:spPr>
          <a:xfrm>
            <a:off x="323528" y="260648"/>
            <a:ext cx="8229600" cy="534888"/>
          </a:xfrm>
        </p:spPr>
        <p:txBody>
          <a:bodyPr>
            <a:normAutofit/>
          </a:bodyPr>
          <a:lstStyle/>
          <a:p>
            <a:r>
              <a:rPr lang="en-US" sz="2800" dirty="0">
                <a:solidFill>
                  <a:srgbClr val="C00000"/>
                </a:solidFill>
              </a:rPr>
              <a:t>3) Absorption &amp; Moisture Condition of  Aggregates:</a:t>
            </a:r>
            <a:endParaRPr lang="ar-IQ" sz="2800" dirty="0">
              <a:solidFill>
                <a:srgbClr val="C00000"/>
              </a:solidFill>
            </a:endParaRPr>
          </a:p>
        </p:txBody>
      </p:sp>
    </p:spTree>
    <p:extLst>
      <p:ext uri="{BB962C8B-B14F-4D97-AF65-F5344CB8AC3E}">
        <p14:creationId xmlns:p14="http://schemas.microsoft.com/office/powerpoint/2010/main" val="8778583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2"/>
          <p:cNvGraphicFramePr>
            <a:graphicFrameLocks noGrp="1" noChangeAspect="1"/>
          </p:cNvGraphicFramePr>
          <p:nvPr>
            <p:ph idx="1"/>
            <p:extLst>
              <p:ext uri="{D42A27DB-BD31-4B8C-83A1-F6EECF244321}">
                <p14:modId xmlns:p14="http://schemas.microsoft.com/office/powerpoint/2010/main" val="2018740015"/>
              </p:ext>
            </p:extLst>
          </p:nvPr>
        </p:nvGraphicFramePr>
        <p:xfrm>
          <a:off x="827584" y="764704"/>
          <a:ext cx="7238095" cy="4176464"/>
        </p:xfrm>
        <a:graphic>
          <a:graphicData uri="http://schemas.openxmlformats.org/presentationml/2006/ole">
            <mc:AlternateContent xmlns:mc="http://schemas.openxmlformats.org/markup-compatibility/2006">
              <mc:Choice xmlns:v="urn:schemas-microsoft-com:vml" Requires="v">
                <p:oleObj spid="_x0000_s1027" name="Artwork" r:id="rId3" imgW="7790476" imgH="5125165" progId="Adobe.Illustrator.7">
                  <p:embed/>
                </p:oleObj>
              </mc:Choice>
              <mc:Fallback>
                <p:oleObj name="Artwork" r:id="rId3" imgW="7790476" imgH="5125165" progId="Adobe.Illustrator.7">
                  <p:embed/>
                  <p:pic>
                    <p:nvPicPr>
                      <p:cNvPr id="1026"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7584" y="764704"/>
                        <a:ext cx="7238095" cy="4176464"/>
                      </a:xfrm>
                      <a:prstGeom prst="rect">
                        <a:avLst/>
                      </a:prstGeom>
                      <a:noFill/>
                      <a:ln>
                        <a:noFill/>
                      </a:ln>
                      <a:effectLst/>
                    </p:spPr>
                  </p:pic>
                </p:oleObj>
              </mc:Fallback>
            </mc:AlternateContent>
          </a:graphicData>
        </a:graphic>
      </p:graphicFrame>
      <p:sp>
        <p:nvSpPr>
          <p:cNvPr id="5" name="Rectangle 4"/>
          <p:cNvSpPr/>
          <p:nvPr/>
        </p:nvSpPr>
        <p:spPr>
          <a:xfrm>
            <a:off x="1691680" y="5301208"/>
            <a:ext cx="4572000" cy="646331"/>
          </a:xfrm>
          <a:prstGeom prst="rect">
            <a:avLst/>
          </a:prstGeom>
        </p:spPr>
        <p:txBody>
          <a:bodyPr>
            <a:spAutoFit/>
          </a:bodyPr>
          <a:lstStyle/>
          <a:p>
            <a:pPr algn="ctr"/>
            <a:r>
              <a:rPr lang="en-US" altLang="ar-IQ" b="1" dirty="0">
                <a:solidFill>
                  <a:srgbClr val="C00000"/>
                </a:solidFill>
              </a:rPr>
              <a:t>Diagrammatic representation of Moisture in Aggregate</a:t>
            </a:r>
          </a:p>
        </p:txBody>
      </p:sp>
    </p:spTree>
    <p:extLst>
      <p:ext uri="{BB962C8B-B14F-4D97-AF65-F5344CB8AC3E}">
        <p14:creationId xmlns:p14="http://schemas.microsoft.com/office/powerpoint/2010/main" val="17203302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Doha\Desktop\thank-you-flowers-3.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0"/>
            <a:ext cx="9324528" cy="69882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181925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980728"/>
            <a:ext cx="8229600" cy="5115272"/>
          </a:xfrm>
        </p:spPr>
        <p:txBody>
          <a:bodyPr/>
          <a:lstStyle/>
          <a:p>
            <a:pPr algn="just" rtl="0"/>
            <a:r>
              <a:rPr lang="en-US" dirty="0">
                <a:solidFill>
                  <a:schemeClr val="bg1"/>
                </a:solidFill>
              </a:rPr>
              <a:t>Grading is the particle-size distribution of an aggregate as determined by a sieve analysis using wire mesh sieves with square </a:t>
            </a:r>
            <a:r>
              <a:rPr lang="en-US" dirty="0" smtClean="0">
                <a:solidFill>
                  <a:schemeClr val="bg1"/>
                </a:solidFill>
              </a:rPr>
              <a:t>openings.</a:t>
            </a:r>
          </a:p>
          <a:p>
            <a:pPr marL="0" indent="0" algn="l" rtl="0">
              <a:buNone/>
            </a:pPr>
            <a:r>
              <a:rPr lang="en-US" u="sng" dirty="0" smtClean="0">
                <a:solidFill>
                  <a:srgbClr val="C00000"/>
                </a:solidFill>
              </a:rPr>
              <a:t>According to ASTM </a:t>
            </a:r>
          </a:p>
          <a:p>
            <a:pPr algn="just" rtl="0"/>
            <a:r>
              <a:rPr lang="en-US" dirty="0" smtClean="0">
                <a:solidFill>
                  <a:schemeClr val="bg1"/>
                </a:solidFill>
              </a:rPr>
              <a:t>Fine </a:t>
            </a:r>
            <a:r>
              <a:rPr lang="en-US" dirty="0">
                <a:solidFill>
                  <a:schemeClr val="bg1"/>
                </a:solidFill>
              </a:rPr>
              <a:t>aggregate - 7 standard sieves with openings from 150 </a:t>
            </a:r>
            <a:r>
              <a:rPr lang="en-US" dirty="0" err="1">
                <a:solidFill>
                  <a:schemeClr val="bg1"/>
                </a:solidFill>
              </a:rPr>
              <a:t>μm</a:t>
            </a:r>
            <a:r>
              <a:rPr lang="en-US" dirty="0">
                <a:solidFill>
                  <a:schemeClr val="bg1"/>
                </a:solidFill>
              </a:rPr>
              <a:t> to 9.5 mm</a:t>
            </a:r>
          </a:p>
          <a:p>
            <a:pPr algn="just" rtl="0"/>
            <a:r>
              <a:rPr lang="en-US" dirty="0">
                <a:solidFill>
                  <a:schemeClr val="bg1"/>
                </a:solidFill>
              </a:rPr>
              <a:t>Coarse aggregate - 13 sieves with openings from 1.18 mm to 100 mm</a:t>
            </a:r>
          </a:p>
          <a:p>
            <a:endParaRPr lang="ar-IQ" dirty="0"/>
          </a:p>
        </p:txBody>
      </p:sp>
      <p:sp>
        <p:nvSpPr>
          <p:cNvPr id="3" name="Title 2"/>
          <p:cNvSpPr>
            <a:spLocks noGrp="1"/>
          </p:cNvSpPr>
          <p:nvPr>
            <p:ph type="title"/>
          </p:nvPr>
        </p:nvSpPr>
        <p:spPr>
          <a:xfrm>
            <a:off x="457200" y="152400"/>
            <a:ext cx="8229600" cy="612304"/>
          </a:xfrm>
        </p:spPr>
        <p:txBody>
          <a:bodyPr>
            <a:normAutofit fontScale="90000"/>
          </a:bodyPr>
          <a:lstStyle/>
          <a:p>
            <a:r>
              <a:rPr lang="en-US" dirty="0">
                <a:solidFill>
                  <a:srgbClr val="C00000"/>
                </a:solidFill>
              </a:rPr>
              <a:t>Grading of Aggregates:</a:t>
            </a:r>
            <a:endParaRPr lang="ar-IQ" dirty="0">
              <a:solidFill>
                <a:srgbClr val="C00000"/>
              </a:solidFill>
            </a:endParaRPr>
          </a:p>
        </p:txBody>
      </p:sp>
    </p:spTree>
    <p:extLst>
      <p:ext uri="{BB962C8B-B14F-4D97-AF65-F5344CB8AC3E}">
        <p14:creationId xmlns:p14="http://schemas.microsoft.com/office/powerpoint/2010/main" val="15282569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4"/>
          <p:cNvGraphicFramePr>
            <a:graphicFrameLocks/>
          </p:cNvGraphicFramePr>
          <p:nvPr>
            <p:extLst>
              <p:ext uri="{D42A27DB-BD31-4B8C-83A1-F6EECF244321}">
                <p14:modId xmlns:p14="http://schemas.microsoft.com/office/powerpoint/2010/main" val="3260600767"/>
              </p:ext>
            </p:extLst>
          </p:nvPr>
        </p:nvGraphicFramePr>
        <p:xfrm>
          <a:off x="611560" y="365092"/>
          <a:ext cx="3664688" cy="4389048"/>
        </p:xfrm>
        <a:graphic>
          <a:graphicData uri="http://schemas.openxmlformats.org/drawingml/2006/table">
            <a:tbl>
              <a:tblPr firstRow="1" bandRow="1">
                <a:tableStyleId>{F5AB1C69-6EDB-4FF4-983F-18BD219EF322}</a:tableStyleId>
              </a:tblPr>
              <a:tblGrid>
                <a:gridCol w="1832344">
                  <a:extLst>
                    <a:ext uri="{9D8B030D-6E8A-4147-A177-3AD203B41FA5}">
                      <a16:colId xmlns:a16="http://schemas.microsoft.com/office/drawing/2014/main" val="20000"/>
                    </a:ext>
                  </a:extLst>
                </a:gridCol>
                <a:gridCol w="1832344">
                  <a:extLst>
                    <a:ext uri="{9D8B030D-6E8A-4147-A177-3AD203B41FA5}">
                      <a16:colId xmlns:a16="http://schemas.microsoft.com/office/drawing/2014/main" val="20001"/>
                    </a:ext>
                  </a:extLst>
                </a:gridCol>
              </a:tblGrid>
              <a:tr h="276732">
                <a:tc>
                  <a:txBody>
                    <a:bodyPr/>
                    <a:lstStyle/>
                    <a:p>
                      <a:pPr algn="ctr"/>
                      <a:endParaRPr lang="en-US" sz="1800" dirty="0"/>
                    </a:p>
                  </a:txBody>
                  <a:tcPr marT="45717" marB="45717"/>
                </a:tc>
                <a:tc>
                  <a:txBody>
                    <a:bodyPr/>
                    <a:lstStyle/>
                    <a:p>
                      <a:r>
                        <a:rPr lang="en-US" sz="1800" dirty="0" smtClean="0"/>
                        <a:t> IS Sieves</a:t>
                      </a:r>
                      <a:endParaRPr lang="en-US" sz="1800" dirty="0"/>
                    </a:p>
                  </a:txBody>
                  <a:tcPr marT="45717" marB="45717"/>
                </a:tc>
                <a:extLst>
                  <a:ext uri="{0D108BD9-81ED-4DB2-BD59-A6C34878D82A}">
                    <a16:rowId xmlns:a16="http://schemas.microsoft.com/office/drawing/2014/main" val="10000"/>
                  </a:ext>
                </a:extLst>
              </a:tr>
              <a:tr h="276732">
                <a:tc>
                  <a:txBody>
                    <a:bodyPr/>
                    <a:lstStyle/>
                    <a:p>
                      <a:endParaRPr lang="en-US" sz="1800" dirty="0"/>
                    </a:p>
                  </a:txBody>
                  <a:tcPr marT="45717" marB="45717"/>
                </a:tc>
                <a:tc>
                  <a:txBody>
                    <a:bodyPr/>
                    <a:lstStyle/>
                    <a:p>
                      <a:r>
                        <a:rPr lang="en-US" sz="1800" dirty="0" smtClean="0"/>
                        <a:t>125</a:t>
                      </a:r>
                      <a:r>
                        <a:rPr lang="en-US" sz="1800" baseline="0" dirty="0" smtClean="0"/>
                        <a:t> mm</a:t>
                      </a:r>
                      <a:endParaRPr lang="en-US" sz="1800" dirty="0"/>
                    </a:p>
                  </a:txBody>
                  <a:tcPr marT="45717" marB="45717"/>
                </a:tc>
                <a:extLst>
                  <a:ext uri="{0D108BD9-81ED-4DB2-BD59-A6C34878D82A}">
                    <a16:rowId xmlns:a16="http://schemas.microsoft.com/office/drawing/2014/main" val="10001"/>
                  </a:ext>
                </a:extLst>
              </a:tr>
              <a:tr h="276732">
                <a:tc>
                  <a:txBody>
                    <a:bodyPr/>
                    <a:lstStyle/>
                    <a:p>
                      <a:endParaRPr lang="en-US" sz="1800" dirty="0"/>
                    </a:p>
                  </a:txBody>
                  <a:tcPr marT="45717" marB="45717"/>
                </a:tc>
                <a:tc>
                  <a:txBody>
                    <a:bodyPr/>
                    <a:lstStyle/>
                    <a:p>
                      <a:r>
                        <a:rPr lang="en-US" sz="1800" dirty="0" smtClean="0"/>
                        <a:t>90 mm</a:t>
                      </a:r>
                      <a:endParaRPr lang="en-US" sz="1800" dirty="0"/>
                    </a:p>
                  </a:txBody>
                  <a:tcPr marT="45717" marB="45717"/>
                </a:tc>
                <a:extLst>
                  <a:ext uri="{0D108BD9-81ED-4DB2-BD59-A6C34878D82A}">
                    <a16:rowId xmlns:a16="http://schemas.microsoft.com/office/drawing/2014/main" val="10002"/>
                  </a:ext>
                </a:extLst>
              </a:tr>
              <a:tr h="276732">
                <a:tc>
                  <a:txBody>
                    <a:bodyPr/>
                    <a:lstStyle/>
                    <a:p>
                      <a:r>
                        <a:rPr lang="en-US" sz="1800" b="1" dirty="0" smtClean="0"/>
                        <a:t>Sieves for</a:t>
                      </a:r>
                      <a:r>
                        <a:rPr lang="en-US" sz="1800" b="1" baseline="0" dirty="0" smtClean="0"/>
                        <a:t> </a:t>
                      </a:r>
                      <a:r>
                        <a:rPr lang="en-US" sz="1800" b="1" dirty="0" smtClean="0"/>
                        <a:t>Fine </a:t>
                      </a:r>
                      <a:endParaRPr lang="en-US" sz="1800" b="1" dirty="0"/>
                    </a:p>
                  </a:txBody>
                  <a:tcPr marT="45717" marB="45717"/>
                </a:tc>
                <a:tc>
                  <a:txBody>
                    <a:bodyPr/>
                    <a:lstStyle/>
                    <a:p>
                      <a:r>
                        <a:rPr lang="en-US" sz="1800" dirty="0" smtClean="0"/>
                        <a:t>63 mm</a:t>
                      </a:r>
                      <a:endParaRPr lang="en-US" sz="1800" dirty="0"/>
                    </a:p>
                  </a:txBody>
                  <a:tcPr marT="45717" marB="45717"/>
                </a:tc>
                <a:extLst>
                  <a:ext uri="{0D108BD9-81ED-4DB2-BD59-A6C34878D82A}">
                    <a16:rowId xmlns:a16="http://schemas.microsoft.com/office/drawing/2014/main" val="10003"/>
                  </a:ext>
                </a:extLst>
              </a:tr>
              <a:tr h="276732">
                <a:tc>
                  <a:txBody>
                    <a:bodyPr/>
                    <a:lstStyle/>
                    <a:p>
                      <a:r>
                        <a:rPr lang="en-US" sz="1800" b="1" dirty="0" smtClean="0"/>
                        <a:t>Aggregates</a:t>
                      </a:r>
                      <a:endParaRPr lang="en-US" sz="1800" b="1" dirty="0"/>
                    </a:p>
                  </a:txBody>
                  <a:tcPr marT="45717" marB="45717"/>
                </a:tc>
                <a:tc>
                  <a:txBody>
                    <a:bodyPr/>
                    <a:lstStyle/>
                    <a:p>
                      <a:r>
                        <a:rPr lang="en-US" sz="1800" dirty="0" smtClean="0"/>
                        <a:t>31.5 mm </a:t>
                      </a:r>
                      <a:endParaRPr lang="en-US" sz="1800" dirty="0"/>
                    </a:p>
                  </a:txBody>
                  <a:tcPr marT="45717" marB="45717"/>
                </a:tc>
                <a:extLst>
                  <a:ext uri="{0D108BD9-81ED-4DB2-BD59-A6C34878D82A}">
                    <a16:rowId xmlns:a16="http://schemas.microsoft.com/office/drawing/2014/main" val="10004"/>
                  </a:ext>
                </a:extLst>
              </a:tr>
              <a:tr h="276732">
                <a:tc>
                  <a:txBody>
                    <a:bodyPr/>
                    <a:lstStyle/>
                    <a:p>
                      <a:endParaRPr lang="en-US" sz="1800" b="1" dirty="0"/>
                    </a:p>
                  </a:txBody>
                  <a:tcPr marT="45717" marB="45717"/>
                </a:tc>
                <a:tc>
                  <a:txBody>
                    <a:bodyPr/>
                    <a:lstStyle/>
                    <a:p>
                      <a:r>
                        <a:rPr lang="en-US" sz="1800" dirty="0" smtClean="0"/>
                        <a:t>16</a:t>
                      </a:r>
                      <a:r>
                        <a:rPr lang="en-US" sz="1800" baseline="0" dirty="0" smtClean="0"/>
                        <a:t> mm</a:t>
                      </a:r>
                      <a:endParaRPr lang="en-US" sz="1800" dirty="0"/>
                    </a:p>
                  </a:txBody>
                  <a:tcPr marT="45717" marB="45717"/>
                </a:tc>
                <a:extLst>
                  <a:ext uri="{0D108BD9-81ED-4DB2-BD59-A6C34878D82A}">
                    <a16:rowId xmlns:a16="http://schemas.microsoft.com/office/drawing/2014/main" val="10005"/>
                  </a:ext>
                </a:extLst>
              </a:tr>
              <a:tr h="276732">
                <a:tc>
                  <a:txBody>
                    <a:bodyPr/>
                    <a:lstStyle/>
                    <a:p>
                      <a:endParaRPr lang="en-US" sz="1800" dirty="0"/>
                    </a:p>
                  </a:txBody>
                  <a:tcPr marT="45717" marB="45717"/>
                </a:tc>
                <a:tc>
                  <a:txBody>
                    <a:bodyPr/>
                    <a:lstStyle/>
                    <a:p>
                      <a:r>
                        <a:rPr lang="en-US" sz="1800" dirty="0" smtClean="0"/>
                        <a:t>8 mm</a:t>
                      </a:r>
                      <a:endParaRPr lang="en-US" sz="1800" dirty="0"/>
                    </a:p>
                  </a:txBody>
                  <a:tcPr marT="45717" marB="45717"/>
                </a:tc>
                <a:extLst>
                  <a:ext uri="{0D108BD9-81ED-4DB2-BD59-A6C34878D82A}">
                    <a16:rowId xmlns:a16="http://schemas.microsoft.com/office/drawing/2014/main" val="10006"/>
                  </a:ext>
                </a:extLst>
              </a:tr>
              <a:tr h="276732">
                <a:tc>
                  <a:txBody>
                    <a:bodyPr/>
                    <a:lstStyle/>
                    <a:p>
                      <a:endParaRPr lang="en-US" sz="1800" dirty="0"/>
                    </a:p>
                  </a:txBody>
                  <a:tcPr marT="45717" marB="45717"/>
                </a:tc>
                <a:tc>
                  <a:txBody>
                    <a:bodyPr/>
                    <a:lstStyle/>
                    <a:p>
                      <a:r>
                        <a:rPr lang="en-US" sz="1800" dirty="0" smtClean="0"/>
                        <a:t>4 mm</a:t>
                      </a:r>
                      <a:endParaRPr lang="en-US" sz="1800" dirty="0"/>
                    </a:p>
                  </a:txBody>
                  <a:tcPr marT="45717" marB="45717"/>
                </a:tc>
                <a:extLst>
                  <a:ext uri="{0D108BD9-81ED-4DB2-BD59-A6C34878D82A}">
                    <a16:rowId xmlns:a16="http://schemas.microsoft.com/office/drawing/2014/main" val="10007"/>
                  </a:ext>
                </a:extLst>
              </a:tr>
              <a:tr h="276732">
                <a:tc>
                  <a:txBody>
                    <a:bodyPr/>
                    <a:lstStyle/>
                    <a:p>
                      <a:endParaRPr lang="en-US" sz="1800" dirty="0"/>
                    </a:p>
                  </a:txBody>
                  <a:tcPr marT="45717" marB="45717"/>
                </a:tc>
                <a:tc>
                  <a:txBody>
                    <a:bodyPr/>
                    <a:lstStyle/>
                    <a:p>
                      <a:r>
                        <a:rPr lang="en-US" sz="1800" dirty="0" smtClean="0"/>
                        <a:t>2 mm</a:t>
                      </a:r>
                      <a:endParaRPr lang="en-US" sz="1800" dirty="0"/>
                    </a:p>
                  </a:txBody>
                  <a:tcPr marT="45717" marB="45717"/>
                </a:tc>
                <a:extLst>
                  <a:ext uri="{0D108BD9-81ED-4DB2-BD59-A6C34878D82A}">
                    <a16:rowId xmlns:a16="http://schemas.microsoft.com/office/drawing/2014/main" val="10008"/>
                  </a:ext>
                </a:extLst>
              </a:tr>
              <a:tr h="276732">
                <a:tc>
                  <a:txBody>
                    <a:bodyPr/>
                    <a:lstStyle/>
                    <a:p>
                      <a:endParaRPr lang="en-US" sz="1800" dirty="0"/>
                    </a:p>
                  </a:txBody>
                  <a:tcPr marT="45717" marB="45717"/>
                </a:tc>
                <a:tc>
                  <a:txBody>
                    <a:bodyPr/>
                    <a:lstStyle/>
                    <a:p>
                      <a:r>
                        <a:rPr lang="en-US" sz="1800" dirty="0" smtClean="0"/>
                        <a:t>1 mm</a:t>
                      </a:r>
                      <a:endParaRPr lang="en-US" sz="1800" dirty="0"/>
                    </a:p>
                  </a:txBody>
                  <a:tcPr marT="45717" marB="45717"/>
                </a:tc>
                <a:extLst>
                  <a:ext uri="{0D108BD9-81ED-4DB2-BD59-A6C34878D82A}">
                    <a16:rowId xmlns:a16="http://schemas.microsoft.com/office/drawing/2014/main" val="10009"/>
                  </a:ext>
                </a:extLst>
              </a:tr>
              <a:tr h="276732">
                <a:tc>
                  <a:txBody>
                    <a:bodyPr/>
                    <a:lstStyle/>
                    <a:p>
                      <a:endParaRPr lang="en-US" sz="1800" dirty="0"/>
                    </a:p>
                  </a:txBody>
                  <a:tcPr marT="45717" marB="45717"/>
                </a:tc>
                <a:tc>
                  <a:txBody>
                    <a:bodyPr/>
                    <a:lstStyle/>
                    <a:p>
                      <a:r>
                        <a:rPr lang="en-US" sz="1800" dirty="0" smtClean="0"/>
                        <a:t>0.5 mm</a:t>
                      </a:r>
                      <a:endParaRPr lang="en-US" sz="1800" dirty="0"/>
                    </a:p>
                  </a:txBody>
                  <a:tcPr marT="45717" marB="45717"/>
                </a:tc>
                <a:extLst>
                  <a:ext uri="{0D108BD9-81ED-4DB2-BD59-A6C34878D82A}">
                    <a16:rowId xmlns:a16="http://schemas.microsoft.com/office/drawing/2014/main" val="10010"/>
                  </a:ext>
                </a:extLst>
              </a:tr>
              <a:tr h="276732">
                <a:tc>
                  <a:txBody>
                    <a:bodyPr/>
                    <a:lstStyle/>
                    <a:p>
                      <a:endParaRPr lang="en-US" sz="1800" dirty="0"/>
                    </a:p>
                  </a:txBody>
                  <a:tcPr marT="45717" marB="45717"/>
                </a:tc>
                <a:tc>
                  <a:txBody>
                    <a:bodyPr/>
                    <a:lstStyle/>
                    <a:p>
                      <a:r>
                        <a:rPr lang="en-US" sz="1800" dirty="0" smtClean="0"/>
                        <a:t>0.25</a:t>
                      </a:r>
                      <a:r>
                        <a:rPr lang="en-US" sz="1800" baseline="0" dirty="0" smtClean="0"/>
                        <a:t> mm</a:t>
                      </a:r>
                      <a:endParaRPr lang="en-US" sz="1800" dirty="0"/>
                    </a:p>
                  </a:txBody>
                  <a:tcPr marT="45717" marB="45717"/>
                </a:tc>
                <a:extLst>
                  <a:ext uri="{0D108BD9-81ED-4DB2-BD59-A6C34878D82A}">
                    <a16:rowId xmlns:a16="http://schemas.microsoft.com/office/drawing/2014/main" val="10011"/>
                  </a:ext>
                </a:extLst>
              </a:tr>
            </a:tbl>
          </a:graphicData>
        </a:graphic>
      </p:graphicFrame>
      <p:graphicFrame>
        <p:nvGraphicFramePr>
          <p:cNvPr id="5" name="Content Placeholder 4"/>
          <p:cNvGraphicFramePr>
            <a:graphicFrameLocks/>
          </p:cNvGraphicFramePr>
          <p:nvPr>
            <p:extLst>
              <p:ext uri="{D42A27DB-BD31-4B8C-83A1-F6EECF244321}">
                <p14:modId xmlns:p14="http://schemas.microsoft.com/office/powerpoint/2010/main" val="2141739118"/>
              </p:ext>
            </p:extLst>
          </p:nvPr>
        </p:nvGraphicFramePr>
        <p:xfrm>
          <a:off x="4788024" y="365092"/>
          <a:ext cx="3352800" cy="5821748"/>
        </p:xfrm>
        <a:graphic>
          <a:graphicData uri="http://schemas.openxmlformats.org/drawingml/2006/table">
            <a:tbl>
              <a:tblPr firstRow="1" bandRow="1">
                <a:tableStyleId>{F5AB1C69-6EDB-4FF4-983F-18BD219EF322}</a:tableStyleId>
              </a:tblPr>
              <a:tblGrid>
                <a:gridCol w="1676400">
                  <a:extLst>
                    <a:ext uri="{9D8B030D-6E8A-4147-A177-3AD203B41FA5}">
                      <a16:colId xmlns:a16="http://schemas.microsoft.com/office/drawing/2014/main" val="20000"/>
                    </a:ext>
                  </a:extLst>
                </a:gridCol>
                <a:gridCol w="1676400">
                  <a:extLst>
                    <a:ext uri="{9D8B030D-6E8A-4147-A177-3AD203B41FA5}">
                      <a16:colId xmlns:a16="http://schemas.microsoft.com/office/drawing/2014/main" val="20001"/>
                    </a:ext>
                  </a:extLst>
                </a:gridCol>
              </a:tblGrid>
              <a:tr h="332717">
                <a:tc>
                  <a:txBody>
                    <a:bodyPr/>
                    <a:lstStyle/>
                    <a:p>
                      <a:endParaRPr lang="en-US" sz="1600" dirty="0"/>
                    </a:p>
                  </a:txBody>
                  <a:tcPr marT="45722" marB="4572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 IS Sieves</a:t>
                      </a:r>
                    </a:p>
                  </a:txBody>
                  <a:tcPr marT="45722" marB="45722"/>
                </a:tc>
                <a:extLst>
                  <a:ext uri="{0D108BD9-81ED-4DB2-BD59-A6C34878D82A}">
                    <a16:rowId xmlns:a16="http://schemas.microsoft.com/office/drawing/2014/main" val="10000"/>
                  </a:ext>
                </a:extLst>
              </a:tr>
              <a:tr h="332717">
                <a:tc>
                  <a:txBody>
                    <a:bodyPr/>
                    <a:lstStyle/>
                    <a:p>
                      <a:endParaRPr lang="en-US" sz="1600" dirty="0"/>
                    </a:p>
                  </a:txBody>
                  <a:tcPr marT="45722" marB="45722"/>
                </a:tc>
                <a:tc>
                  <a:txBody>
                    <a:bodyPr/>
                    <a:lstStyle/>
                    <a:p>
                      <a:r>
                        <a:rPr lang="en-US" sz="1600" dirty="0" smtClean="0"/>
                        <a:t>125 mm</a:t>
                      </a:r>
                      <a:endParaRPr lang="en-US" sz="1600" dirty="0"/>
                    </a:p>
                  </a:txBody>
                  <a:tcPr marT="45722" marB="45722"/>
                </a:tc>
                <a:extLst>
                  <a:ext uri="{0D108BD9-81ED-4DB2-BD59-A6C34878D82A}">
                    <a16:rowId xmlns:a16="http://schemas.microsoft.com/office/drawing/2014/main" val="10001"/>
                  </a:ext>
                </a:extLst>
              </a:tr>
              <a:tr h="332717">
                <a:tc>
                  <a:txBody>
                    <a:bodyPr/>
                    <a:lstStyle/>
                    <a:p>
                      <a:endParaRPr lang="en-US" sz="1600"/>
                    </a:p>
                  </a:txBody>
                  <a:tcPr marT="45722" marB="45722"/>
                </a:tc>
                <a:tc>
                  <a:txBody>
                    <a:bodyPr/>
                    <a:lstStyle/>
                    <a:p>
                      <a:r>
                        <a:rPr lang="en-US" sz="1600" dirty="0" smtClean="0"/>
                        <a:t>100 mm</a:t>
                      </a:r>
                      <a:endParaRPr lang="en-US" sz="1600" dirty="0"/>
                    </a:p>
                  </a:txBody>
                  <a:tcPr marT="45722" marB="45722"/>
                </a:tc>
                <a:extLst>
                  <a:ext uri="{0D108BD9-81ED-4DB2-BD59-A6C34878D82A}">
                    <a16:rowId xmlns:a16="http://schemas.microsoft.com/office/drawing/2014/main" val="10002"/>
                  </a:ext>
                </a:extLst>
              </a:tr>
              <a:tr h="332717">
                <a:tc>
                  <a:txBody>
                    <a:bodyPr/>
                    <a:lstStyle/>
                    <a:p>
                      <a:endParaRPr lang="en-US" sz="1600"/>
                    </a:p>
                  </a:txBody>
                  <a:tcPr marT="45722" marB="45722"/>
                </a:tc>
                <a:tc>
                  <a:txBody>
                    <a:bodyPr/>
                    <a:lstStyle/>
                    <a:p>
                      <a:r>
                        <a:rPr lang="en-US" sz="1600" dirty="0" smtClean="0"/>
                        <a:t>90 mm</a:t>
                      </a:r>
                      <a:endParaRPr lang="en-US" sz="1600" dirty="0"/>
                    </a:p>
                  </a:txBody>
                  <a:tcPr marT="45722" marB="45722"/>
                </a:tc>
                <a:extLst>
                  <a:ext uri="{0D108BD9-81ED-4DB2-BD59-A6C34878D82A}">
                    <a16:rowId xmlns:a16="http://schemas.microsoft.com/office/drawing/2014/main" val="10003"/>
                  </a:ext>
                </a:extLst>
              </a:tr>
              <a:tr h="332717">
                <a:tc>
                  <a:txBody>
                    <a:bodyPr/>
                    <a:lstStyle/>
                    <a:p>
                      <a:endParaRPr lang="en-US" sz="1600" dirty="0"/>
                    </a:p>
                  </a:txBody>
                  <a:tcPr marT="45722" marB="45722"/>
                </a:tc>
                <a:tc>
                  <a:txBody>
                    <a:bodyPr/>
                    <a:lstStyle/>
                    <a:p>
                      <a:r>
                        <a:rPr lang="en-US" sz="1600" dirty="0" smtClean="0"/>
                        <a:t>75 mm</a:t>
                      </a:r>
                      <a:endParaRPr lang="en-US" sz="1600" dirty="0"/>
                    </a:p>
                  </a:txBody>
                  <a:tcPr marT="45722" marB="45722"/>
                </a:tc>
                <a:extLst>
                  <a:ext uri="{0D108BD9-81ED-4DB2-BD59-A6C34878D82A}">
                    <a16:rowId xmlns:a16="http://schemas.microsoft.com/office/drawing/2014/main" val="10004"/>
                  </a:ext>
                </a:extLst>
              </a:tr>
              <a:tr h="332717">
                <a:tc>
                  <a:txBody>
                    <a:bodyPr/>
                    <a:lstStyle/>
                    <a:p>
                      <a:pPr algn="ctr"/>
                      <a:r>
                        <a:rPr lang="en-US" sz="1800" b="1" dirty="0" smtClean="0"/>
                        <a:t>Sieves for </a:t>
                      </a:r>
                      <a:endParaRPr lang="en-US" sz="1800" b="1" dirty="0"/>
                    </a:p>
                  </a:txBody>
                  <a:tcPr marT="45722" marB="45722"/>
                </a:tc>
                <a:tc>
                  <a:txBody>
                    <a:bodyPr/>
                    <a:lstStyle/>
                    <a:p>
                      <a:r>
                        <a:rPr lang="en-US" sz="1600" dirty="0" smtClean="0"/>
                        <a:t>63 mm</a:t>
                      </a:r>
                      <a:endParaRPr lang="en-US" sz="1600" dirty="0"/>
                    </a:p>
                  </a:txBody>
                  <a:tcPr marT="45722" marB="45722"/>
                </a:tc>
                <a:extLst>
                  <a:ext uri="{0D108BD9-81ED-4DB2-BD59-A6C34878D82A}">
                    <a16:rowId xmlns:a16="http://schemas.microsoft.com/office/drawing/2014/main" val="10005"/>
                  </a:ext>
                </a:extLst>
              </a:tr>
              <a:tr h="332717">
                <a:tc>
                  <a:txBody>
                    <a:bodyPr/>
                    <a:lstStyle/>
                    <a:p>
                      <a:pPr algn="ctr"/>
                      <a:r>
                        <a:rPr lang="en-US" sz="1800" b="1" dirty="0" smtClean="0"/>
                        <a:t>Coarse</a:t>
                      </a:r>
                      <a:endParaRPr lang="en-US" sz="1800" b="1" dirty="0"/>
                    </a:p>
                  </a:txBody>
                  <a:tcPr marT="45722" marB="45722"/>
                </a:tc>
                <a:tc>
                  <a:txBody>
                    <a:bodyPr/>
                    <a:lstStyle/>
                    <a:p>
                      <a:r>
                        <a:rPr lang="en-US" sz="1600" dirty="0" smtClean="0"/>
                        <a:t>50 mm</a:t>
                      </a:r>
                      <a:endParaRPr lang="en-US" sz="1600" dirty="0"/>
                    </a:p>
                  </a:txBody>
                  <a:tcPr marT="45722" marB="45722"/>
                </a:tc>
                <a:extLst>
                  <a:ext uri="{0D108BD9-81ED-4DB2-BD59-A6C34878D82A}">
                    <a16:rowId xmlns:a16="http://schemas.microsoft.com/office/drawing/2014/main" val="10006"/>
                  </a:ext>
                </a:extLst>
              </a:tr>
              <a:tr h="33271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baseline="0" dirty="0" smtClean="0"/>
                        <a:t>Aggregates</a:t>
                      </a:r>
                      <a:endParaRPr lang="en-US" sz="1800" b="1" dirty="0" smtClean="0"/>
                    </a:p>
                  </a:txBody>
                  <a:tcPr marT="45722" marB="45722"/>
                </a:tc>
                <a:tc>
                  <a:txBody>
                    <a:bodyPr/>
                    <a:lstStyle/>
                    <a:p>
                      <a:r>
                        <a:rPr lang="en-US" sz="1600" dirty="0" smtClean="0"/>
                        <a:t>37.5 mm</a:t>
                      </a:r>
                      <a:endParaRPr lang="en-US" sz="1600" dirty="0"/>
                    </a:p>
                  </a:txBody>
                  <a:tcPr marT="45722" marB="45722"/>
                </a:tc>
                <a:extLst>
                  <a:ext uri="{0D108BD9-81ED-4DB2-BD59-A6C34878D82A}">
                    <a16:rowId xmlns:a16="http://schemas.microsoft.com/office/drawing/2014/main" val="10007"/>
                  </a:ext>
                </a:extLst>
              </a:tr>
              <a:tr h="332717">
                <a:tc>
                  <a:txBody>
                    <a:bodyPr/>
                    <a:lstStyle/>
                    <a:p>
                      <a:pPr algn="ctr"/>
                      <a:endParaRPr lang="en-US" sz="1800" dirty="0"/>
                    </a:p>
                  </a:txBody>
                  <a:tcPr marT="45722" marB="45722"/>
                </a:tc>
                <a:tc>
                  <a:txBody>
                    <a:bodyPr/>
                    <a:lstStyle/>
                    <a:p>
                      <a:r>
                        <a:rPr lang="en-US" sz="1600" dirty="0" smtClean="0"/>
                        <a:t>25 mm</a:t>
                      </a:r>
                      <a:endParaRPr lang="en-US" sz="1600" dirty="0"/>
                    </a:p>
                  </a:txBody>
                  <a:tcPr marT="45722" marB="45722"/>
                </a:tc>
                <a:extLst>
                  <a:ext uri="{0D108BD9-81ED-4DB2-BD59-A6C34878D82A}">
                    <a16:rowId xmlns:a16="http://schemas.microsoft.com/office/drawing/2014/main" val="10008"/>
                  </a:ext>
                </a:extLst>
              </a:tr>
              <a:tr h="332717">
                <a:tc>
                  <a:txBody>
                    <a:bodyPr/>
                    <a:lstStyle/>
                    <a:p>
                      <a:endParaRPr lang="en-US" sz="1600"/>
                    </a:p>
                  </a:txBody>
                  <a:tcPr marT="45722" marB="45722"/>
                </a:tc>
                <a:tc>
                  <a:txBody>
                    <a:bodyPr/>
                    <a:lstStyle/>
                    <a:p>
                      <a:r>
                        <a:rPr lang="en-US" sz="1600" dirty="0" smtClean="0"/>
                        <a:t>12.5 mm</a:t>
                      </a:r>
                      <a:endParaRPr lang="en-US" sz="1600" dirty="0"/>
                    </a:p>
                  </a:txBody>
                  <a:tcPr marT="45722" marB="45722"/>
                </a:tc>
                <a:extLst>
                  <a:ext uri="{0D108BD9-81ED-4DB2-BD59-A6C34878D82A}">
                    <a16:rowId xmlns:a16="http://schemas.microsoft.com/office/drawing/2014/main" val="10009"/>
                  </a:ext>
                </a:extLst>
              </a:tr>
              <a:tr h="332717">
                <a:tc>
                  <a:txBody>
                    <a:bodyPr/>
                    <a:lstStyle/>
                    <a:p>
                      <a:endParaRPr lang="en-US" sz="1600" dirty="0"/>
                    </a:p>
                  </a:txBody>
                  <a:tcPr marT="45722" marB="45722"/>
                </a:tc>
                <a:tc>
                  <a:txBody>
                    <a:bodyPr/>
                    <a:lstStyle/>
                    <a:p>
                      <a:r>
                        <a:rPr lang="en-US" sz="1600" dirty="0" smtClean="0"/>
                        <a:t>9.5 mm</a:t>
                      </a:r>
                      <a:endParaRPr lang="en-US" sz="1600" dirty="0"/>
                    </a:p>
                  </a:txBody>
                  <a:tcPr marT="45722" marB="45722"/>
                </a:tc>
                <a:extLst>
                  <a:ext uri="{0D108BD9-81ED-4DB2-BD59-A6C34878D82A}">
                    <a16:rowId xmlns:a16="http://schemas.microsoft.com/office/drawing/2014/main" val="10010"/>
                  </a:ext>
                </a:extLst>
              </a:tr>
              <a:tr h="332717">
                <a:tc>
                  <a:txBody>
                    <a:bodyPr/>
                    <a:lstStyle/>
                    <a:p>
                      <a:endParaRPr lang="en-US" sz="1600" dirty="0"/>
                    </a:p>
                  </a:txBody>
                  <a:tcPr marT="45722" marB="45722"/>
                </a:tc>
                <a:tc>
                  <a:txBody>
                    <a:bodyPr/>
                    <a:lstStyle/>
                    <a:p>
                      <a:r>
                        <a:rPr lang="en-US" sz="1600" dirty="0" smtClean="0"/>
                        <a:t>4.75 mm</a:t>
                      </a:r>
                      <a:endParaRPr lang="en-US" sz="1600" dirty="0"/>
                    </a:p>
                  </a:txBody>
                  <a:tcPr marT="45722" marB="45722"/>
                </a:tc>
                <a:extLst>
                  <a:ext uri="{0D108BD9-81ED-4DB2-BD59-A6C34878D82A}">
                    <a16:rowId xmlns:a16="http://schemas.microsoft.com/office/drawing/2014/main" val="10011"/>
                  </a:ext>
                </a:extLst>
              </a:tr>
              <a:tr h="332717">
                <a:tc>
                  <a:txBody>
                    <a:bodyPr/>
                    <a:lstStyle/>
                    <a:p>
                      <a:endParaRPr lang="en-US" sz="1600" dirty="0"/>
                    </a:p>
                  </a:txBody>
                  <a:tcPr marT="45722" marB="45722"/>
                </a:tc>
                <a:tc>
                  <a:txBody>
                    <a:bodyPr/>
                    <a:lstStyle/>
                    <a:p>
                      <a:r>
                        <a:rPr lang="en-US" sz="1600" dirty="0" smtClean="0"/>
                        <a:t>2.38 mm</a:t>
                      </a:r>
                      <a:endParaRPr lang="en-US" sz="1600" dirty="0"/>
                    </a:p>
                  </a:txBody>
                  <a:tcPr marT="45722" marB="45722"/>
                </a:tc>
                <a:extLst>
                  <a:ext uri="{0D108BD9-81ED-4DB2-BD59-A6C34878D82A}">
                    <a16:rowId xmlns:a16="http://schemas.microsoft.com/office/drawing/2014/main" val="10012"/>
                  </a:ext>
                </a:extLst>
              </a:tr>
              <a:tr h="332717">
                <a:tc>
                  <a:txBody>
                    <a:bodyPr/>
                    <a:lstStyle/>
                    <a:p>
                      <a:endParaRPr lang="en-US" sz="1600" dirty="0"/>
                    </a:p>
                  </a:txBody>
                  <a:tcPr marT="45722" marB="45722"/>
                </a:tc>
                <a:tc>
                  <a:txBody>
                    <a:bodyPr/>
                    <a:lstStyle/>
                    <a:p>
                      <a:r>
                        <a:rPr lang="en-US" sz="1600" dirty="0" smtClean="0"/>
                        <a:t>1.19 mm</a:t>
                      </a:r>
                      <a:endParaRPr lang="en-US" sz="1600" dirty="0"/>
                    </a:p>
                  </a:txBody>
                  <a:tcPr marT="45722" marB="45722"/>
                </a:tc>
                <a:extLst>
                  <a:ext uri="{0D108BD9-81ED-4DB2-BD59-A6C34878D82A}">
                    <a16:rowId xmlns:a16="http://schemas.microsoft.com/office/drawing/2014/main" val="10013"/>
                  </a:ext>
                </a:extLst>
              </a:tr>
              <a:tr h="332717">
                <a:tc>
                  <a:txBody>
                    <a:bodyPr/>
                    <a:lstStyle/>
                    <a:p>
                      <a:endParaRPr lang="en-US" sz="1600" dirty="0"/>
                    </a:p>
                  </a:txBody>
                  <a:tcPr marT="45722" marB="45722"/>
                </a:tc>
                <a:tc>
                  <a:txBody>
                    <a:bodyPr/>
                    <a:lstStyle/>
                    <a:p>
                      <a:r>
                        <a:rPr lang="en-US" sz="1600" dirty="0" smtClean="0"/>
                        <a:t>0.595 mm</a:t>
                      </a:r>
                      <a:endParaRPr lang="en-US" sz="1600" dirty="0"/>
                    </a:p>
                  </a:txBody>
                  <a:tcPr marT="45722" marB="45722"/>
                </a:tc>
                <a:extLst>
                  <a:ext uri="{0D108BD9-81ED-4DB2-BD59-A6C34878D82A}">
                    <a16:rowId xmlns:a16="http://schemas.microsoft.com/office/drawing/2014/main" val="10014"/>
                  </a:ext>
                </a:extLst>
              </a:tr>
              <a:tr h="332717">
                <a:tc>
                  <a:txBody>
                    <a:bodyPr/>
                    <a:lstStyle/>
                    <a:p>
                      <a:endParaRPr lang="en-US" sz="1600" dirty="0"/>
                    </a:p>
                  </a:txBody>
                  <a:tcPr marT="45722" marB="45722"/>
                </a:tc>
                <a:tc>
                  <a:txBody>
                    <a:bodyPr/>
                    <a:lstStyle/>
                    <a:p>
                      <a:r>
                        <a:rPr lang="en-US" sz="1600" dirty="0" smtClean="0"/>
                        <a:t>0.297 mm</a:t>
                      </a:r>
                      <a:endParaRPr lang="en-US" sz="1600" dirty="0"/>
                    </a:p>
                  </a:txBody>
                  <a:tcPr marT="45722" marB="45722"/>
                </a:tc>
                <a:extLst>
                  <a:ext uri="{0D108BD9-81ED-4DB2-BD59-A6C34878D82A}">
                    <a16:rowId xmlns:a16="http://schemas.microsoft.com/office/drawing/2014/main" val="10015"/>
                  </a:ext>
                </a:extLst>
              </a:tr>
              <a:tr h="332717">
                <a:tc>
                  <a:txBody>
                    <a:bodyPr/>
                    <a:lstStyle/>
                    <a:p>
                      <a:endParaRPr lang="en-US" sz="1600" dirty="0"/>
                    </a:p>
                  </a:txBody>
                  <a:tcPr marT="45722" marB="45722"/>
                </a:tc>
                <a:tc>
                  <a:txBody>
                    <a:bodyPr/>
                    <a:lstStyle/>
                    <a:p>
                      <a:r>
                        <a:rPr lang="en-US" sz="1600" dirty="0" smtClean="0"/>
                        <a:t>0.149 mm</a:t>
                      </a:r>
                      <a:endParaRPr lang="en-US" sz="1600" dirty="0"/>
                    </a:p>
                  </a:txBody>
                  <a:tcPr marT="45722" marB="45722"/>
                </a:tc>
                <a:extLst>
                  <a:ext uri="{0D108BD9-81ED-4DB2-BD59-A6C34878D82A}">
                    <a16:rowId xmlns:a16="http://schemas.microsoft.com/office/drawing/2014/main" val="10016"/>
                  </a:ext>
                </a:extLst>
              </a:tr>
            </a:tbl>
          </a:graphicData>
        </a:graphic>
      </p:graphicFrame>
    </p:spTree>
    <p:extLst>
      <p:ext uri="{BB962C8B-B14F-4D97-AF65-F5344CB8AC3E}">
        <p14:creationId xmlns:p14="http://schemas.microsoft.com/office/powerpoint/2010/main" val="18175782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260648"/>
            <a:ext cx="8229600" cy="5835352"/>
          </a:xfrm>
        </p:spPr>
        <p:txBody>
          <a:bodyPr/>
          <a:lstStyle/>
          <a:p>
            <a:pPr algn="just" rtl="0"/>
            <a:r>
              <a:rPr lang="en-US" dirty="0">
                <a:solidFill>
                  <a:srgbClr val="C00000"/>
                </a:solidFill>
              </a:rPr>
              <a:t>The material is sieved through a series of sieves that are placed one above the other in order of size with the largest sieve at the top.</a:t>
            </a:r>
          </a:p>
          <a:p>
            <a:pPr algn="just" rtl="0"/>
            <a:r>
              <a:rPr lang="en-US" dirty="0">
                <a:solidFill>
                  <a:srgbClr val="C00000"/>
                </a:solidFill>
              </a:rPr>
              <a:t>Dry </a:t>
            </a:r>
            <a:r>
              <a:rPr lang="en-US" dirty="0" err="1">
                <a:solidFill>
                  <a:srgbClr val="C00000"/>
                </a:solidFill>
              </a:rPr>
              <a:t>agg</a:t>
            </a:r>
            <a:r>
              <a:rPr lang="en-US" dirty="0">
                <a:solidFill>
                  <a:srgbClr val="C00000"/>
                </a:solidFill>
              </a:rPr>
              <a:t>. is sieved to prevent lumps.</a:t>
            </a:r>
          </a:p>
          <a:p>
            <a:pPr algn="just" rtl="0"/>
            <a:endParaRPr lang="ar-IQ" dirty="0">
              <a:solidFill>
                <a:schemeClr val="bg1"/>
              </a:solidFill>
            </a:endParaRPr>
          </a:p>
        </p:txBody>
      </p:sp>
      <p:grpSp>
        <p:nvGrpSpPr>
          <p:cNvPr id="4" name="Group 3"/>
          <p:cNvGrpSpPr>
            <a:grpSpLocks/>
          </p:cNvGrpSpPr>
          <p:nvPr/>
        </p:nvGrpSpPr>
        <p:grpSpPr bwMode="auto">
          <a:xfrm>
            <a:off x="737828" y="2514600"/>
            <a:ext cx="7668344" cy="3581400"/>
            <a:chOff x="476" y="1706"/>
            <a:chExt cx="5284" cy="2405"/>
          </a:xfrm>
        </p:grpSpPr>
        <p:grpSp>
          <p:nvGrpSpPr>
            <p:cNvPr id="5" name="Group 4"/>
            <p:cNvGrpSpPr>
              <a:grpSpLocks/>
            </p:cNvGrpSpPr>
            <p:nvPr/>
          </p:nvGrpSpPr>
          <p:grpSpPr bwMode="auto">
            <a:xfrm>
              <a:off x="793" y="2069"/>
              <a:ext cx="726" cy="1861"/>
              <a:chOff x="793" y="2341"/>
              <a:chExt cx="726" cy="1861"/>
            </a:xfrm>
          </p:grpSpPr>
          <p:grpSp>
            <p:nvGrpSpPr>
              <p:cNvPr id="23" name="Group 5"/>
              <p:cNvGrpSpPr>
                <a:grpSpLocks/>
              </p:cNvGrpSpPr>
              <p:nvPr/>
            </p:nvGrpSpPr>
            <p:grpSpPr bwMode="auto">
              <a:xfrm>
                <a:off x="793" y="2341"/>
                <a:ext cx="726" cy="273"/>
                <a:chOff x="793" y="2341"/>
                <a:chExt cx="726" cy="273"/>
              </a:xfrm>
            </p:grpSpPr>
            <p:sp>
              <p:nvSpPr>
                <p:cNvPr id="48" name="Line 6"/>
                <p:cNvSpPr>
                  <a:spLocks noChangeShapeType="1"/>
                </p:cNvSpPr>
                <p:nvPr/>
              </p:nvSpPr>
              <p:spPr bwMode="auto">
                <a:xfrm>
                  <a:off x="793" y="2341"/>
                  <a:ext cx="0" cy="273"/>
                </a:xfrm>
                <a:prstGeom prst="line">
                  <a:avLst/>
                </a:prstGeom>
                <a:noFill/>
                <a:ln w="28575">
                  <a:solidFill>
                    <a:sysClr val="windowText" lastClr="000000"/>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ar-IQ" sz="1800" b="0" i="0" u="none" strike="noStrike" kern="0" cap="none" spc="0" normalizeH="0" baseline="0" noProof="0" smtClean="0">
                    <a:ln>
                      <a:noFill/>
                    </a:ln>
                    <a:solidFill>
                      <a:prstClr val="black"/>
                    </a:solidFill>
                    <a:effectLst/>
                    <a:uLnTx/>
                    <a:uFillTx/>
                    <a:latin typeface="Arial" panose="020B0604020202020204" pitchFamily="34" charset="0"/>
                  </a:endParaRPr>
                </a:p>
              </p:txBody>
            </p:sp>
            <p:sp>
              <p:nvSpPr>
                <p:cNvPr id="49" name="Line 7"/>
                <p:cNvSpPr>
                  <a:spLocks noChangeShapeType="1"/>
                </p:cNvSpPr>
                <p:nvPr/>
              </p:nvSpPr>
              <p:spPr bwMode="auto">
                <a:xfrm>
                  <a:off x="793" y="2614"/>
                  <a:ext cx="726" cy="0"/>
                </a:xfrm>
                <a:prstGeom prst="line">
                  <a:avLst/>
                </a:prstGeom>
                <a:noFill/>
                <a:ln w="28575">
                  <a:solidFill>
                    <a:sysClr val="windowText" lastClr="000000"/>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ar-IQ" sz="1800" b="0" i="0" u="none" strike="noStrike" kern="0" cap="none" spc="0" normalizeH="0" baseline="0" noProof="0" smtClean="0">
                    <a:ln>
                      <a:noFill/>
                    </a:ln>
                    <a:solidFill>
                      <a:prstClr val="black"/>
                    </a:solidFill>
                    <a:effectLst/>
                    <a:uLnTx/>
                    <a:uFillTx/>
                    <a:latin typeface="Arial" panose="020B0604020202020204" pitchFamily="34" charset="0"/>
                  </a:endParaRPr>
                </a:p>
              </p:txBody>
            </p:sp>
            <p:sp>
              <p:nvSpPr>
                <p:cNvPr id="50" name="Line 8"/>
                <p:cNvSpPr>
                  <a:spLocks noChangeShapeType="1"/>
                </p:cNvSpPr>
                <p:nvPr/>
              </p:nvSpPr>
              <p:spPr bwMode="auto">
                <a:xfrm>
                  <a:off x="1519" y="2341"/>
                  <a:ext cx="0" cy="273"/>
                </a:xfrm>
                <a:prstGeom prst="line">
                  <a:avLst/>
                </a:prstGeom>
                <a:noFill/>
                <a:ln w="28575">
                  <a:solidFill>
                    <a:sysClr val="windowText" lastClr="000000"/>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ar-IQ" sz="1800" b="0" i="0" u="none" strike="noStrike" kern="0" cap="none" spc="0" normalizeH="0" baseline="0" noProof="0" smtClean="0">
                    <a:ln>
                      <a:noFill/>
                    </a:ln>
                    <a:solidFill>
                      <a:prstClr val="black"/>
                    </a:solidFill>
                    <a:effectLst/>
                    <a:uLnTx/>
                    <a:uFillTx/>
                    <a:latin typeface="Arial" panose="020B0604020202020204" pitchFamily="34" charset="0"/>
                  </a:endParaRPr>
                </a:p>
              </p:txBody>
            </p:sp>
          </p:grpSp>
          <p:grpSp>
            <p:nvGrpSpPr>
              <p:cNvPr id="24" name="Group 9"/>
              <p:cNvGrpSpPr>
                <a:grpSpLocks/>
              </p:cNvGrpSpPr>
              <p:nvPr/>
            </p:nvGrpSpPr>
            <p:grpSpPr bwMode="auto">
              <a:xfrm>
                <a:off x="793" y="2614"/>
                <a:ext cx="726" cy="273"/>
                <a:chOff x="793" y="2341"/>
                <a:chExt cx="726" cy="273"/>
              </a:xfrm>
            </p:grpSpPr>
            <p:sp>
              <p:nvSpPr>
                <p:cNvPr id="45" name="Line 10"/>
                <p:cNvSpPr>
                  <a:spLocks noChangeShapeType="1"/>
                </p:cNvSpPr>
                <p:nvPr/>
              </p:nvSpPr>
              <p:spPr bwMode="auto">
                <a:xfrm>
                  <a:off x="793" y="2341"/>
                  <a:ext cx="0" cy="273"/>
                </a:xfrm>
                <a:prstGeom prst="line">
                  <a:avLst/>
                </a:prstGeom>
                <a:noFill/>
                <a:ln w="28575">
                  <a:solidFill>
                    <a:sysClr val="windowText" lastClr="000000"/>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ar-IQ" sz="1800" b="0" i="0" u="none" strike="noStrike" kern="0" cap="none" spc="0" normalizeH="0" baseline="0" noProof="0" smtClean="0">
                    <a:ln>
                      <a:noFill/>
                    </a:ln>
                    <a:solidFill>
                      <a:prstClr val="black"/>
                    </a:solidFill>
                    <a:effectLst/>
                    <a:uLnTx/>
                    <a:uFillTx/>
                    <a:latin typeface="Arial" panose="020B0604020202020204" pitchFamily="34" charset="0"/>
                  </a:endParaRPr>
                </a:p>
              </p:txBody>
            </p:sp>
            <p:sp>
              <p:nvSpPr>
                <p:cNvPr id="46" name="Line 11"/>
                <p:cNvSpPr>
                  <a:spLocks noChangeShapeType="1"/>
                </p:cNvSpPr>
                <p:nvPr/>
              </p:nvSpPr>
              <p:spPr bwMode="auto">
                <a:xfrm>
                  <a:off x="793" y="2614"/>
                  <a:ext cx="726" cy="0"/>
                </a:xfrm>
                <a:prstGeom prst="line">
                  <a:avLst/>
                </a:prstGeom>
                <a:noFill/>
                <a:ln w="28575">
                  <a:solidFill>
                    <a:sysClr val="windowText" lastClr="000000"/>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ar-IQ" sz="1800" b="0" i="0" u="none" strike="noStrike" kern="0" cap="none" spc="0" normalizeH="0" baseline="0" noProof="0" smtClean="0">
                    <a:ln>
                      <a:noFill/>
                    </a:ln>
                    <a:solidFill>
                      <a:prstClr val="black"/>
                    </a:solidFill>
                    <a:effectLst/>
                    <a:uLnTx/>
                    <a:uFillTx/>
                    <a:latin typeface="Arial" panose="020B0604020202020204" pitchFamily="34" charset="0"/>
                  </a:endParaRPr>
                </a:p>
              </p:txBody>
            </p:sp>
            <p:sp>
              <p:nvSpPr>
                <p:cNvPr id="47" name="Line 12"/>
                <p:cNvSpPr>
                  <a:spLocks noChangeShapeType="1"/>
                </p:cNvSpPr>
                <p:nvPr/>
              </p:nvSpPr>
              <p:spPr bwMode="auto">
                <a:xfrm>
                  <a:off x="1519" y="2341"/>
                  <a:ext cx="0" cy="273"/>
                </a:xfrm>
                <a:prstGeom prst="line">
                  <a:avLst/>
                </a:prstGeom>
                <a:noFill/>
                <a:ln w="28575">
                  <a:solidFill>
                    <a:sysClr val="windowText" lastClr="000000"/>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ar-IQ" sz="1800" b="0" i="0" u="none" strike="noStrike" kern="0" cap="none" spc="0" normalizeH="0" baseline="0" noProof="0" smtClean="0">
                    <a:ln>
                      <a:noFill/>
                    </a:ln>
                    <a:solidFill>
                      <a:prstClr val="black"/>
                    </a:solidFill>
                    <a:effectLst/>
                    <a:uLnTx/>
                    <a:uFillTx/>
                    <a:latin typeface="Arial" panose="020B0604020202020204" pitchFamily="34" charset="0"/>
                  </a:endParaRPr>
                </a:p>
              </p:txBody>
            </p:sp>
          </p:grpSp>
          <p:grpSp>
            <p:nvGrpSpPr>
              <p:cNvPr id="25" name="Group 13"/>
              <p:cNvGrpSpPr>
                <a:grpSpLocks/>
              </p:cNvGrpSpPr>
              <p:nvPr/>
            </p:nvGrpSpPr>
            <p:grpSpPr bwMode="auto">
              <a:xfrm>
                <a:off x="793" y="2886"/>
                <a:ext cx="726" cy="273"/>
                <a:chOff x="793" y="2341"/>
                <a:chExt cx="726" cy="273"/>
              </a:xfrm>
            </p:grpSpPr>
            <p:sp>
              <p:nvSpPr>
                <p:cNvPr id="42" name="Line 14"/>
                <p:cNvSpPr>
                  <a:spLocks noChangeShapeType="1"/>
                </p:cNvSpPr>
                <p:nvPr/>
              </p:nvSpPr>
              <p:spPr bwMode="auto">
                <a:xfrm>
                  <a:off x="793" y="2341"/>
                  <a:ext cx="0" cy="273"/>
                </a:xfrm>
                <a:prstGeom prst="line">
                  <a:avLst/>
                </a:prstGeom>
                <a:noFill/>
                <a:ln w="28575">
                  <a:solidFill>
                    <a:sysClr val="windowText" lastClr="000000"/>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ar-IQ" sz="1800" b="0" i="0" u="none" strike="noStrike" kern="0" cap="none" spc="0" normalizeH="0" baseline="0" noProof="0" smtClean="0">
                    <a:ln>
                      <a:noFill/>
                    </a:ln>
                    <a:solidFill>
                      <a:prstClr val="black"/>
                    </a:solidFill>
                    <a:effectLst/>
                    <a:uLnTx/>
                    <a:uFillTx/>
                    <a:latin typeface="Arial" panose="020B0604020202020204" pitchFamily="34" charset="0"/>
                  </a:endParaRPr>
                </a:p>
              </p:txBody>
            </p:sp>
            <p:sp>
              <p:nvSpPr>
                <p:cNvPr id="43" name="Line 15"/>
                <p:cNvSpPr>
                  <a:spLocks noChangeShapeType="1"/>
                </p:cNvSpPr>
                <p:nvPr/>
              </p:nvSpPr>
              <p:spPr bwMode="auto">
                <a:xfrm>
                  <a:off x="793" y="2614"/>
                  <a:ext cx="726" cy="0"/>
                </a:xfrm>
                <a:prstGeom prst="line">
                  <a:avLst/>
                </a:prstGeom>
                <a:noFill/>
                <a:ln w="28575">
                  <a:solidFill>
                    <a:sysClr val="windowText" lastClr="000000"/>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ar-IQ" sz="1800" b="0" i="0" u="none" strike="noStrike" kern="0" cap="none" spc="0" normalizeH="0" baseline="0" noProof="0" smtClean="0">
                    <a:ln>
                      <a:noFill/>
                    </a:ln>
                    <a:solidFill>
                      <a:prstClr val="black"/>
                    </a:solidFill>
                    <a:effectLst/>
                    <a:uLnTx/>
                    <a:uFillTx/>
                    <a:latin typeface="Arial" panose="020B0604020202020204" pitchFamily="34" charset="0"/>
                  </a:endParaRPr>
                </a:p>
              </p:txBody>
            </p:sp>
            <p:sp>
              <p:nvSpPr>
                <p:cNvPr id="44" name="Line 16"/>
                <p:cNvSpPr>
                  <a:spLocks noChangeShapeType="1"/>
                </p:cNvSpPr>
                <p:nvPr/>
              </p:nvSpPr>
              <p:spPr bwMode="auto">
                <a:xfrm>
                  <a:off x="1519" y="2341"/>
                  <a:ext cx="0" cy="273"/>
                </a:xfrm>
                <a:prstGeom prst="line">
                  <a:avLst/>
                </a:prstGeom>
                <a:noFill/>
                <a:ln w="28575">
                  <a:solidFill>
                    <a:sysClr val="windowText" lastClr="000000"/>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ar-IQ" sz="1800" b="0" i="0" u="none" strike="noStrike" kern="0" cap="none" spc="0" normalizeH="0" baseline="0" noProof="0" smtClean="0">
                    <a:ln>
                      <a:noFill/>
                    </a:ln>
                    <a:solidFill>
                      <a:prstClr val="black"/>
                    </a:solidFill>
                    <a:effectLst/>
                    <a:uLnTx/>
                    <a:uFillTx/>
                    <a:latin typeface="Arial" panose="020B0604020202020204" pitchFamily="34" charset="0"/>
                  </a:endParaRPr>
                </a:p>
              </p:txBody>
            </p:sp>
          </p:grpSp>
          <p:grpSp>
            <p:nvGrpSpPr>
              <p:cNvPr id="26" name="Group 17"/>
              <p:cNvGrpSpPr>
                <a:grpSpLocks/>
              </p:cNvGrpSpPr>
              <p:nvPr/>
            </p:nvGrpSpPr>
            <p:grpSpPr bwMode="auto">
              <a:xfrm>
                <a:off x="793" y="3929"/>
                <a:ext cx="726" cy="273"/>
                <a:chOff x="793" y="2341"/>
                <a:chExt cx="726" cy="273"/>
              </a:xfrm>
            </p:grpSpPr>
            <p:sp>
              <p:nvSpPr>
                <p:cNvPr id="39" name="Line 18"/>
                <p:cNvSpPr>
                  <a:spLocks noChangeShapeType="1"/>
                </p:cNvSpPr>
                <p:nvPr/>
              </p:nvSpPr>
              <p:spPr bwMode="auto">
                <a:xfrm>
                  <a:off x="793" y="2341"/>
                  <a:ext cx="0" cy="273"/>
                </a:xfrm>
                <a:prstGeom prst="line">
                  <a:avLst/>
                </a:prstGeom>
                <a:noFill/>
                <a:ln w="28575">
                  <a:solidFill>
                    <a:sysClr val="windowText" lastClr="000000"/>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ar-IQ" sz="1800" b="0" i="0" u="none" strike="noStrike" kern="0" cap="none" spc="0" normalizeH="0" baseline="0" noProof="0" smtClean="0">
                    <a:ln>
                      <a:noFill/>
                    </a:ln>
                    <a:solidFill>
                      <a:prstClr val="black"/>
                    </a:solidFill>
                    <a:effectLst/>
                    <a:uLnTx/>
                    <a:uFillTx/>
                    <a:latin typeface="Arial" panose="020B0604020202020204" pitchFamily="34" charset="0"/>
                  </a:endParaRPr>
                </a:p>
              </p:txBody>
            </p:sp>
            <p:sp>
              <p:nvSpPr>
                <p:cNvPr id="40" name="Line 19"/>
                <p:cNvSpPr>
                  <a:spLocks noChangeShapeType="1"/>
                </p:cNvSpPr>
                <p:nvPr/>
              </p:nvSpPr>
              <p:spPr bwMode="auto">
                <a:xfrm>
                  <a:off x="793" y="2614"/>
                  <a:ext cx="726" cy="0"/>
                </a:xfrm>
                <a:prstGeom prst="line">
                  <a:avLst/>
                </a:prstGeom>
                <a:noFill/>
                <a:ln w="28575">
                  <a:solidFill>
                    <a:sysClr val="windowText" lastClr="000000"/>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ar-IQ" sz="1800" b="0" i="0" u="none" strike="noStrike" kern="0" cap="none" spc="0" normalizeH="0" baseline="0" noProof="0" smtClean="0">
                    <a:ln>
                      <a:noFill/>
                    </a:ln>
                    <a:solidFill>
                      <a:prstClr val="black"/>
                    </a:solidFill>
                    <a:effectLst/>
                    <a:uLnTx/>
                    <a:uFillTx/>
                    <a:latin typeface="Arial" panose="020B0604020202020204" pitchFamily="34" charset="0"/>
                  </a:endParaRPr>
                </a:p>
              </p:txBody>
            </p:sp>
            <p:sp>
              <p:nvSpPr>
                <p:cNvPr id="41" name="Line 20"/>
                <p:cNvSpPr>
                  <a:spLocks noChangeShapeType="1"/>
                </p:cNvSpPr>
                <p:nvPr/>
              </p:nvSpPr>
              <p:spPr bwMode="auto">
                <a:xfrm>
                  <a:off x="1519" y="2341"/>
                  <a:ext cx="0" cy="273"/>
                </a:xfrm>
                <a:prstGeom prst="line">
                  <a:avLst/>
                </a:prstGeom>
                <a:noFill/>
                <a:ln w="28575">
                  <a:solidFill>
                    <a:sysClr val="windowText" lastClr="000000"/>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ar-IQ" sz="1800" b="0" i="0" u="none" strike="noStrike" kern="0" cap="none" spc="0" normalizeH="0" baseline="0" noProof="0" smtClean="0">
                    <a:ln>
                      <a:noFill/>
                    </a:ln>
                    <a:solidFill>
                      <a:prstClr val="black"/>
                    </a:solidFill>
                    <a:effectLst/>
                    <a:uLnTx/>
                    <a:uFillTx/>
                    <a:latin typeface="Arial" panose="020B0604020202020204" pitchFamily="34" charset="0"/>
                  </a:endParaRPr>
                </a:p>
              </p:txBody>
            </p:sp>
          </p:grpSp>
          <p:grpSp>
            <p:nvGrpSpPr>
              <p:cNvPr id="27" name="Group 21"/>
              <p:cNvGrpSpPr>
                <a:grpSpLocks/>
              </p:cNvGrpSpPr>
              <p:nvPr/>
            </p:nvGrpSpPr>
            <p:grpSpPr bwMode="auto">
              <a:xfrm>
                <a:off x="793" y="3702"/>
                <a:ext cx="726" cy="273"/>
                <a:chOff x="793" y="2341"/>
                <a:chExt cx="726" cy="273"/>
              </a:xfrm>
            </p:grpSpPr>
            <p:sp>
              <p:nvSpPr>
                <p:cNvPr id="36" name="Line 22"/>
                <p:cNvSpPr>
                  <a:spLocks noChangeShapeType="1"/>
                </p:cNvSpPr>
                <p:nvPr/>
              </p:nvSpPr>
              <p:spPr bwMode="auto">
                <a:xfrm>
                  <a:off x="793" y="2341"/>
                  <a:ext cx="0" cy="273"/>
                </a:xfrm>
                <a:prstGeom prst="line">
                  <a:avLst/>
                </a:prstGeom>
                <a:noFill/>
                <a:ln w="28575">
                  <a:solidFill>
                    <a:sysClr val="windowText" lastClr="000000"/>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ar-IQ" sz="1800" b="0" i="0" u="none" strike="noStrike" kern="0" cap="none" spc="0" normalizeH="0" baseline="0" noProof="0" smtClean="0">
                    <a:ln>
                      <a:noFill/>
                    </a:ln>
                    <a:solidFill>
                      <a:prstClr val="black"/>
                    </a:solidFill>
                    <a:effectLst/>
                    <a:uLnTx/>
                    <a:uFillTx/>
                    <a:latin typeface="Arial" panose="020B0604020202020204" pitchFamily="34" charset="0"/>
                  </a:endParaRPr>
                </a:p>
              </p:txBody>
            </p:sp>
            <p:sp>
              <p:nvSpPr>
                <p:cNvPr id="37" name="Line 23"/>
                <p:cNvSpPr>
                  <a:spLocks noChangeShapeType="1"/>
                </p:cNvSpPr>
                <p:nvPr/>
              </p:nvSpPr>
              <p:spPr bwMode="auto">
                <a:xfrm>
                  <a:off x="793" y="2614"/>
                  <a:ext cx="726" cy="0"/>
                </a:xfrm>
                <a:prstGeom prst="line">
                  <a:avLst/>
                </a:prstGeom>
                <a:noFill/>
                <a:ln w="28575">
                  <a:solidFill>
                    <a:sysClr val="windowText" lastClr="000000"/>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ar-IQ" sz="1800" b="0" i="0" u="none" strike="noStrike" kern="0" cap="none" spc="0" normalizeH="0" baseline="0" noProof="0" smtClean="0">
                    <a:ln>
                      <a:noFill/>
                    </a:ln>
                    <a:solidFill>
                      <a:prstClr val="black"/>
                    </a:solidFill>
                    <a:effectLst/>
                    <a:uLnTx/>
                    <a:uFillTx/>
                    <a:latin typeface="Arial" panose="020B0604020202020204" pitchFamily="34" charset="0"/>
                  </a:endParaRPr>
                </a:p>
              </p:txBody>
            </p:sp>
            <p:sp>
              <p:nvSpPr>
                <p:cNvPr id="38" name="Line 24"/>
                <p:cNvSpPr>
                  <a:spLocks noChangeShapeType="1"/>
                </p:cNvSpPr>
                <p:nvPr/>
              </p:nvSpPr>
              <p:spPr bwMode="auto">
                <a:xfrm>
                  <a:off x="1519" y="2341"/>
                  <a:ext cx="0" cy="273"/>
                </a:xfrm>
                <a:prstGeom prst="line">
                  <a:avLst/>
                </a:prstGeom>
                <a:noFill/>
                <a:ln w="28575">
                  <a:solidFill>
                    <a:sysClr val="windowText" lastClr="000000"/>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ar-IQ" sz="1800" b="0" i="0" u="none" strike="noStrike" kern="0" cap="none" spc="0" normalizeH="0" baseline="0" noProof="0" smtClean="0">
                    <a:ln>
                      <a:noFill/>
                    </a:ln>
                    <a:solidFill>
                      <a:prstClr val="black"/>
                    </a:solidFill>
                    <a:effectLst/>
                    <a:uLnTx/>
                    <a:uFillTx/>
                    <a:latin typeface="Arial" panose="020B0604020202020204" pitchFamily="34" charset="0"/>
                  </a:endParaRPr>
                </a:p>
              </p:txBody>
            </p:sp>
          </p:grpSp>
          <p:grpSp>
            <p:nvGrpSpPr>
              <p:cNvPr id="28" name="Group 25"/>
              <p:cNvGrpSpPr>
                <a:grpSpLocks/>
              </p:cNvGrpSpPr>
              <p:nvPr/>
            </p:nvGrpSpPr>
            <p:grpSpPr bwMode="auto">
              <a:xfrm>
                <a:off x="793" y="3430"/>
                <a:ext cx="726" cy="273"/>
                <a:chOff x="793" y="2341"/>
                <a:chExt cx="726" cy="273"/>
              </a:xfrm>
            </p:grpSpPr>
            <p:sp>
              <p:nvSpPr>
                <p:cNvPr id="33" name="Line 26"/>
                <p:cNvSpPr>
                  <a:spLocks noChangeShapeType="1"/>
                </p:cNvSpPr>
                <p:nvPr/>
              </p:nvSpPr>
              <p:spPr bwMode="auto">
                <a:xfrm>
                  <a:off x="793" y="2341"/>
                  <a:ext cx="0" cy="273"/>
                </a:xfrm>
                <a:prstGeom prst="line">
                  <a:avLst/>
                </a:prstGeom>
                <a:noFill/>
                <a:ln w="28575">
                  <a:solidFill>
                    <a:sysClr val="windowText" lastClr="000000"/>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ar-IQ" sz="1800" b="0" i="0" u="none" strike="noStrike" kern="0" cap="none" spc="0" normalizeH="0" baseline="0" noProof="0" smtClean="0">
                    <a:ln>
                      <a:noFill/>
                    </a:ln>
                    <a:solidFill>
                      <a:prstClr val="black"/>
                    </a:solidFill>
                    <a:effectLst/>
                    <a:uLnTx/>
                    <a:uFillTx/>
                    <a:latin typeface="Arial" panose="020B0604020202020204" pitchFamily="34" charset="0"/>
                  </a:endParaRPr>
                </a:p>
              </p:txBody>
            </p:sp>
            <p:sp>
              <p:nvSpPr>
                <p:cNvPr id="34" name="Line 27"/>
                <p:cNvSpPr>
                  <a:spLocks noChangeShapeType="1"/>
                </p:cNvSpPr>
                <p:nvPr/>
              </p:nvSpPr>
              <p:spPr bwMode="auto">
                <a:xfrm>
                  <a:off x="793" y="2614"/>
                  <a:ext cx="726" cy="0"/>
                </a:xfrm>
                <a:prstGeom prst="line">
                  <a:avLst/>
                </a:prstGeom>
                <a:noFill/>
                <a:ln w="28575">
                  <a:solidFill>
                    <a:sysClr val="windowText" lastClr="000000"/>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ar-IQ" sz="1800" b="0" i="0" u="none" strike="noStrike" kern="0" cap="none" spc="0" normalizeH="0" baseline="0" noProof="0" smtClean="0">
                    <a:ln>
                      <a:noFill/>
                    </a:ln>
                    <a:solidFill>
                      <a:prstClr val="black"/>
                    </a:solidFill>
                    <a:effectLst/>
                    <a:uLnTx/>
                    <a:uFillTx/>
                    <a:latin typeface="Arial" panose="020B0604020202020204" pitchFamily="34" charset="0"/>
                  </a:endParaRPr>
                </a:p>
              </p:txBody>
            </p:sp>
            <p:sp>
              <p:nvSpPr>
                <p:cNvPr id="35" name="Line 28"/>
                <p:cNvSpPr>
                  <a:spLocks noChangeShapeType="1"/>
                </p:cNvSpPr>
                <p:nvPr/>
              </p:nvSpPr>
              <p:spPr bwMode="auto">
                <a:xfrm>
                  <a:off x="1519" y="2341"/>
                  <a:ext cx="0" cy="273"/>
                </a:xfrm>
                <a:prstGeom prst="line">
                  <a:avLst/>
                </a:prstGeom>
                <a:noFill/>
                <a:ln w="28575">
                  <a:solidFill>
                    <a:sysClr val="windowText" lastClr="000000"/>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ar-IQ" sz="1800" b="0" i="0" u="none" strike="noStrike" kern="0" cap="none" spc="0" normalizeH="0" baseline="0" noProof="0" smtClean="0">
                    <a:ln>
                      <a:noFill/>
                    </a:ln>
                    <a:solidFill>
                      <a:prstClr val="black"/>
                    </a:solidFill>
                    <a:effectLst/>
                    <a:uLnTx/>
                    <a:uFillTx/>
                    <a:latin typeface="Arial" panose="020B0604020202020204" pitchFamily="34" charset="0"/>
                  </a:endParaRPr>
                </a:p>
              </p:txBody>
            </p:sp>
          </p:grpSp>
          <p:grpSp>
            <p:nvGrpSpPr>
              <p:cNvPr id="29" name="Group 29"/>
              <p:cNvGrpSpPr>
                <a:grpSpLocks/>
              </p:cNvGrpSpPr>
              <p:nvPr/>
            </p:nvGrpSpPr>
            <p:grpSpPr bwMode="auto">
              <a:xfrm>
                <a:off x="793" y="3158"/>
                <a:ext cx="726" cy="273"/>
                <a:chOff x="793" y="2341"/>
                <a:chExt cx="726" cy="273"/>
              </a:xfrm>
            </p:grpSpPr>
            <p:sp>
              <p:nvSpPr>
                <p:cNvPr id="30" name="Line 30"/>
                <p:cNvSpPr>
                  <a:spLocks noChangeShapeType="1"/>
                </p:cNvSpPr>
                <p:nvPr/>
              </p:nvSpPr>
              <p:spPr bwMode="auto">
                <a:xfrm>
                  <a:off x="793" y="2341"/>
                  <a:ext cx="0" cy="273"/>
                </a:xfrm>
                <a:prstGeom prst="line">
                  <a:avLst/>
                </a:prstGeom>
                <a:noFill/>
                <a:ln w="28575">
                  <a:solidFill>
                    <a:sysClr val="windowText" lastClr="000000"/>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ar-IQ" sz="1800" b="0" i="0" u="none" strike="noStrike" kern="0" cap="none" spc="0" normalizeH="0" baseline="0" noProof="0" smtClean="0">
                    <a:ln>
                      <a:noFill/>
                    </a:ln>
                    <a:solidFill>
                      <a:prstClr val="black"/>
                    </a:solidFill>
                    <a:effectLst/>
                    <a:uLnTx/>
                    <a:uFillTx/>
                    <a:latin typeface="Arial" panose="020B0604020202020204" pitchFamily="34" charset="0"/>
                  </a:endParaRPr>
                </a:p>
              </p:txBody>
            </p:sp>
            <p:sp>
              <p:nvSpPr>
                <p:cNvPr id="31" name="Line 31"/>
                <p:cNvSpPr>
                  <a:spLocks noChangeShapeType="1"/>
                </p:cNvSpPr>
                <p:nvPr/>
              </p:nvSpPr>
              <p:spPr bwMode="auto">
                <a:xfrm>
                  <a:off x="793" y="2614"/>
                  <a:ext cx="726" cy="0"/>
                </a:xfrm>
                <a:prstGeom prst="line">
                  <a:avLst/>
                </a:prstGeom>
                <a:noFill/>
                <a:ln w="28575">
                  <a:solidFill>
                    <a:sysClr val="windowText" lastClr="000000"/>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ar-IQ" sz="1800" b="0" i="0" u="none" strike="noStrike" kern="0" cap="none" spc="0" normalizeH="0" baseline="0" noProof="0" smtClean="0">
                    <a:ln>
                      <a:noFill/>
                    </a:ln>
                    <a:solidFill>
                      <a:prstClr val="black"/>
                    </a:solidFill>
                    <a:effectLst/>
                    <a:uLnTx/>
                    <a:uFillTx/>
                    <a:latin typeface="Arial" panose="020B0604020202020204" pitchFamily="34" charset="0"/>
                  </a:endParaRPr>
                </a:p>
              </p:txBody>
            </p:sp>
            <p:sp>
              <p:nvSpPr>
                <p:cNvPr id="32" name="Line 32"/>
                <p:cNvSpPr>
                  <a:spLocks noChangeShapeType="1"/>
                </p:cNvSpPr>
                <p:nvPr/>
              </p:nvSpPr>
              <p:spPr bwMode="auto">
                <a:xfrm>
                  <a:off x="1519" y="2341"/>
                  <a:ext cx="0" cy="273"/>
                </a:xfrm>
                <a:prstGeom prst="line">
                  <a:avLst/>
                </a:prstGeom>
                <a:noFill/>
                <a:ln w="28575">
                  <a:solidFill>
                    <a:sysClr val="windowText" lastClr="000000"/>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ar-IQ" sz="1800" b="0" i="0" u="none" strike="noStrike" kern="0" cap="none" spc="0" normalizeH="0" baseline="0" noProof="0" smtClean="0">
                    <a:ln>
                      <a:noFill/>
                    </a:ln>
                    <a:solidFill>
                      <a:prstClr val="black"/>
                    </a:solidFill>
                    <a:effectLst/>
                    <a:uLnTx/>
                    <a:uFillTx/>
                    <a:latin typeface="Arial" panose="020B0604020202020204" pitchFamily="34" charset="0"/>
                  </a:endParaRPr>
                </a:p>
              </p:txBody>
            </p:sp>
          </p:grpSp>
        </p:grpSp>
        <p:grpSp>
          <p:nvGrpSpPr>
            <p:cNvPr id="6" name="Group 33"/>
            <p:cNvGrpSpPr>
              <a:grpSpLocks/>
            </p:cNvGrpSpPr>
            <p:nvPr/>
          </p:nvGrpSpPr>
          <p:grpSpPr bwMode="auto">
            <a:xfrm>
              <a:off x="476" y="3838"/>
              <a:ext cx="1406" cy="273"/>
              <a:chOff x="431" y="3974"/>
              <a:chExt cx="1406" cy="273"/>
            </a:xfrm>
          </p:grpSpPr>
          <p:sp>
            <p:nvSpPr>
              <p:cNvPr id="20" name="Line 34"/>
              <p:cNvSpPr>
                <a:spLocks noChangeShapeType="1"/>
              </p:cNvSpPr>
              <p:nvPr/>
            </p:nvSpPr>
            <p:spPr bwMode="auto">
              <a:xfrm>
                <a:off x="431" y="3974"/>
                <a:ext cx="0" cy="273"/>
              </a:xfrm>
              <a:prstGeom prst="line">
                <a:avLst/>
              </a:prstGeom>
              <a:noFill/>
              <a:ln w="28575">
                <a:solidFill>
                  <a:sysClr val="windowText" lastClr="000000"/>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ar-IQ" sz="1800" b="0" i="0" u="none" strike="noStrike" kern="0" cap="none" spc="0" normalizeH="0" baseline="0" noProof="0" smtClean="0">
                  <a:ln>
                    <a:noFill/>
                  </a:ln>
                  <a:solidFill>
                    <a:prstClr val="black"/>
                  </a:solidFill>
                  <a:effectLst/>
                  <a:uLnTx/>
                  <a:uFillTx/>
                  <a:latin typeface="Arial" panose="020B0604020202020204" pitchFamily="34" charset="0"/>
                </a:endParaRPr>
              </a:p>
            </p:txBody>
          </p:sp>
          <p:sp>
            <p:nvSpPr>
              <p:cNvPr id="21" name="Line 35"/>
              <p:cNvSpPr>
                <a:spLocks noChangeShapeType="1"/>
              </p:cNvSpPr>
              <p:nvPr/>
            </p:nvSpPr>
            <p:spPr bwMode="auto">
              <a:xfrm>
                <a:off x="1837" y="3974"/>
                <a:ext cx="0" cy="273"/>
              </a:xfrm>
              <a:prstGeom prst="line">
                <a:avLst/>
              </a:prstGeom>
              <a:noFill/>
              <a:ln w="28575">
                <a:solidFill>
                  <a:sysClr val="windowText" lastClr="000000"/>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ar-IQ" sz="1800" b="0" i="0" u="none" strike="noStrike" kern="0" cap="none" spc="0" normalizeH="0" baseline="0" noProof="0" smtClean="0">
                  <a:ln>
                    <a:noFill/>
                  </a:ln>
                  <a:solidFill>
                    <a:prstClr val="black"/>
                  </a:solidFill>
                  <a:effectLst/>
                  <a:uLnTx/>
                  <a:uFillTx/>
                  <a:latin typeface="Arial" panose="020B0604020202020204" pitchFamily="34" charset="0"/>
                </a:endParaRPr>
              </a:p>
            </p:txBody>
          </p:sp>
          <p:sp>
            <p:nvSpPr>
              <p:cNvPr id="22" name="Line 36"/>
              <p:cNvSpPr>
                <a:spLocks noChangeShapeType="1"/>
              </p:cNvSpPr>
              <p:nvPr/>
            </p:nvSpPr>
            <p:spPr bwMode="auto">
              <a:xfrm>
                <a:off x="431" y="4247"/>
                <a:ext cx="1406" cy="0"/>
              </a:xfrm>
              <a:prstGeom prst="line">
                <a:avLst/>
              </a:prstGeom>
              <a:noFill/>
              <a:ln w="28575">
                <a:solidFill>
                  <a:sysClr val="windowText" lastClr="000000"/>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ar-IQ" sz="1800" b="0" i="0" u="none" strike="noStrike" kern="0" cap="none" spc="0" normalizeH="0" baseline="0" noProof="0" smtClean="0">
                  <a:ln>
                    <a:noFill/>
                  </a:ln>
                  <a:solidFill>
                    <a:prstClr val="black"/>
                  </a:solidFill>
                  <a:effectLst/>
                  <a:uLnTx/>
                  <a:uFillTx/>
                  <a:latin typeface="Arial" panose="020B0604020202020204" pitchFamily="34" charset="0"/>
                </a:endParaRPr>
              </a:p>
            </p:txBody>
          </p:sp>
        </p:grpSp>
        <p:sp>
          <p:nvSpPr>
            <p:cNvPr id="7" name="Text Box 37"/>
            <p:cNvSpPr txBox="1">
              <a:spLocks noChangeArrowheads="1"/>
            </p:cNvSpPr>
            <p:nvPr/>
          </p:nvSpPr>
          <p:spPr bwMode="auto">
            <a:xfrm>
              <a:off x="884" y="2160"/>
              <a:ext cx="544"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tr-TR" altLang="ar-IQ" sz="1800" b="0" i="0" u="none" strike="noStrike" kern="0" cap="none" spc="0" normalizeH="0" baseline="0" noProof="0" smtClean="0">
                  <a:ln>
                    <a:noFill/>
                  </a:ln>
                  <a:solidFill>
                    <a:prstClr val="black"/>
                  </a:solidFill>
                  <a:effectLst/>
                  <a:uLnTx/>
                  <a:uFillTx/>
                  <a:latin typeface="Arial" panose="020B0604020202020204" pitchFamily="34" charset="0"/>
                </a:rPr>
                <a:t>*****</a:t>
              </a:r>
              <a:endParaRPr kumimoji="0" lang="en-US" altLang="ar-IQ" sz="1800" b="0" i="0" u="none" strike="noStrike" kern="0" cap="none" spc="0" normalizeH="0" baseline="0" noProof="0" smtClean="0">
                <a:ln>
                  <a:noFill/>
                </a:ln>
                <a:solidFill>
                  <a:prstClr val="black"/>
                </a:solidFill>
                <a:effectLst/>
                <a:uLnTx/>
                <a:uFillTx/>
                <a:latin typeface="Arial" panose="020B0604020202020204" pitchFamily="34" charset="0"/>
              </a:endParaRPr>
            </a:p>
          </p:txBody>
        </p:sp>
        <p:sp>
          <p:nvSpPr>
            <p:cNvPr id="8" name="Text Box 39"/>
            <p:cNvSpPr txBox="1">
              <a:spLocks noChangeArrowheads="1"/>
            </p:cNvSpPr>
            <p:nvPr/>
          </p:nvSpPr>
          <p:spPr bwMode="auto">
            <a:xfrm>
              <a:off x="1020" y="1706"/>
              <a:ext cx="454"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tr-TR" altLang="ar-IQ" sz="1800" b="0" i="0" u="none" strike="noStrike" kern="0" cap="none" spc="0" normalizeH="0" baseline="0" noProof="0" smtClean="0">
                  <a:ln>
                    <a:noFill/>
                  </a:ln>
                  <a:solidFill>
                    <a:prstClr val="black"/>
                  </a:solidFill>
                  <a:effectLst/>
                  <a:uLnTx/>
                  <a:uFillTx/>
                  <a:latin typeface="Arial" panose="020B0604020202020204" pitchFamily="34" charset="0"/>
                </a:rPr>
                <a:t>Agg.</a:t>
              </a:r>
              <a:endParaRPr kumimoji="0" lang="en-US" altLang="ar-IQ" sz="1800" b="0" i="0" u="none" strike="noStrike" kern="0" cap="none" spc="0" normalizeH="0" baseline="0" noProof="0" smtClean="0">
                <a:ln>
                  <a:noFill/>
                </a:ln>
                <a:solidFill>
                  <a:prstClr val="black"/>
                </a:solidFill>
                <a:effectLst/>
                <a:uLnTx/>
                <a:uFillTx/>
                <a:latin typeface="Arial" panose="020B0604020202020204" pitchFamily="34" charset="0"/>
              </a:endParaRPr>
            </a:p>
          </p:txBody>
        </p:sp>
        <p:sp>
          <p:nvSpPr>
            <p:cNvPr id="9" name="Text Box 40"/>
            <p:cNvSpPr txBox="1">
              <a:spLocks noChangeArrowheads="1"/>
            </p:cNvSpPr>
            <p:nvPr/>
          </p:nvSpPr>
          <p:spPr bwMode="auto">
            <a:xfrm>
              <a:off x="1565" y="2069"/>
              <a:ext cx="318"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tr-TR" altLang="ar-IQ" sz="1800" b="0" i="0" u="none" strike="noStrike" kern="0" cap="none" spc="0" normalizeH="0" baseline="0" noProof="0" smtClean="0">
                  <a:ln>
                    <a:noFill/>
                  </a:ln>
                  <a:solidFill>
                    <a:prstClr val="black"/>
                  </a:solidFill>
                  <a:effectLst/>
                  <a:uLnTx/>
                  <a:uFillTx/>
                  <a:latin typeface="Arial" panose="020B0604020202020204" pitchFamily="34" charset="0"/>
                </a:rPr>
                <a:t>#4</a:t>
              </a:r>
              <a:endParaRPr kumimoji="0" lang="en-US" altLang="ar-IQ" sz="1800" b="0" i="0" u="none" strike="noStrike" kern="0" cap="none" spc="0" normalizeH="0" baseline="0" noProof="0" smtClean="0">
                <a:ln>
                  <a:noFill/>
                </a:ln>
                <a:solidFill>
                  <a:prstClr val="black"/>
                </a:solidFill>
                <a:effectLst/>
                <a:uLnTx/>
                <a:uFillTx/>
                <a:latin typeface="Arial" panose="020B0604020202020204" pitchFamily="34" charset="0"/>
              </a:endParaRPr>
            </a:p>
          </p:txBody>
        </p:sp>
        <p:sp>
          <p:nvSpPr>
            <p:cNvPr id="10" name="Text Box 41"/>
            <p:cNvSpPr txBox="1">
              <a:spLocks noChangeArrowheads="1"/>
            </p:cNvSpPr>
            <p:nvPr/>
          </p:nvSpPr>
          <p:spPr bwMode="auto">
            <a:xfrm>
              <a:off x="1565" y="2341"/>
              <a:ext cx="318"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tr-TR" altLang="ar-IQ" sz="1800" b="0" i="0" u="none" strike="noStrike" kern="0" cap="none" spc="0" normalizeH="0" baseline="0" noProof="0" smtClean="0">
                  <a:ln>
                    <a:noFill/>
                  </a:ln>
                  <a:solidFill>
                    <a:prstClr val="black"/>
                  </a:solidFill>
                  <a:effectLst/>
                  <a:uLnTx/>
                  <a:uFillTx/>
                  <a:latin typeface="Arial" panose="020B0604020202020204" pitchFamily="34" charset="0"/>
                </a:rPr>
                <a:t>#8</a:t>
              </a:r>
              <a:endParaRPr kumimoji="0" lang="en-US" altLang="ar-IQ" sz="1800" b="0" i="0" u="none" strike="noStrike" kern="0" cap="none" spc="0" normalizeH="0" baseline="0" noProof="0" smtClean="0">
                <a:ln>
                  <a:noFill/>
                </a:ln>
                <a:solidFill>
                  <a:prstClr val="black"/>
                </a:solidFill>
                <a:effectLst/>
                <a:uLnTx/>
                <a:uFillTx/>
                <a:latin typeface="Arial" panose="020B0604020202020204" pitchFamily="34" charset="0"/>
              </a:endParaRPr>
            </a:p>
          </p:txBody>
        </p:sp>
        <p:sp>
          <p:nvSpPr>
            <p:cNvPr id="11" name="Text Box 42"/>
            <p:cNvSpPr txBox="1">
              <a:spLocks noChangeArrowheads="1"/>
            </p:cNvSpPr>
            <p:nvPr/>
          </p:nvSpPr>
          <p:spPr bwMode="auto">
            <a:xfrm>
              <a:off x="1565" y="2614"/>
              <a:ext cx="408"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tr-TR" altLang="ar-IQ" sz="1800" b="0" i="0" u="none" strike="noStrike" kern="0" cap="none" spc="0" normalizeH="0" baseline="0" noProof="0" smtClean="0">
                  <a:ln>
                    <a:noFill/>
                  </a:ln>
                  <a:solidFill>
                    <a:prstClr val="black"/>
                  </a:solidFill>
                  <a:effectLst/>
                  <a:uLnTx/>
                  <a:uFillTx/>
                  <a:latin typeface="Arial" panose="020B0604020202020204" pitchFamily="34" charset="0"/>
                </a:rPr>
                <a:t>#16</a:t>
              </a:r>
              <a:endParaRPr kumimoji="0" lang="en-US" altLang="ar-IQ" sz="1800" b="0" i="0" u="none" strike="noStrike" kern="0" cap="none" spc="0" normalizeH="0" baseline="0" noProof="0" smtClean="0">
                <a:ln>
                  <a:noFill/>
                </a:ln>
                <a:solidFill>
                  <a:prstClr val="black"/>
                </a:solidFill>
                <a:effectLst/>
                <a:uLnTx/>
                <a:uFillTx/>
                <a:latin typeface="Arial" panose="020B0604020202020204" pitchFamily="34" charset="0"/>
              </a:endParaRPr>
            </a:p>
          </p:txBody>
        </p:sp>
        <p:sp>
          <p:nvSpPr>
            <p:cNvPr id="12" name="Text Box 43"/>
            <p:cNvSpPr txBox="1">
              <a:spLocks noChangeArrowheads="1"/>
            </p:cNvSpPr>
            <p:nvPr/>
          </p:nvSpPr>
          <p:spPr bwMode="auto">
            <a:xfrm>
              <a:off x="1565" y="2886"/>
              <a:ext cx="408"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tr-TR" altLang="ar-IQ" sz="1800" b="0" i="0" u="none" strike="noStrike" kern="0" cap="none" spc="0" normalizeH="0" baseline="0" noProof="0" smtClean="0">
                  <a:ln>
                    <a:noFill/>
                  </a:ln>
                  <a:solidFill>
                    <a:prstClr val="black"/>
                  </a:solidFill>
                  <a:effectLst/>
                  <a:uLnTx/>
                  <a:uFillTx/>
                  <a:latin typeface="Arial" panose="020B0604020202020204" pitchFamily="34" charset="0"/>
                </a:rPr>
                <a:t>#30</a:t>
              </a:r>
              <a:endParaRPr kumimoji="0" lang="en-US" altLang="ar-IQ" sz="1800" b="0" i="0" u="none" strike="noStrike" kern="0" cap="none" spc="0" normalizeH="0" baseline="0" noProof="0" smtClean="0">
                <a:ln>
                  <a:noFill/>
                </a:ln>
                <a:solidFill>
                  <a:prstClr val="black"/>
                </a:solidFill>
                <a:effectLst/>
                <a:uLnTx/>
                <a:uFillTx/>
                <a:latin typeface="Arial" panose="020B0604020202020204" pitchFamily="34" charset="0"/>
              </a:endParaRPr>
            </a:p>
          </p:txBody>
        </p:sp>
        <p:sp>
          <p:nvSpPr>
            <p:cNvPr id="13" name="Text Box 44"/>
            <p:cNvSpPr txBox="1">
              <a:spLocks noChangeArrowheads="1"/>
            </p:cNvSpPr>
            <p:nvPr/>
          </p:nvSpPr>
          <p:spPr bwMode="auto">
            <a:xfrm>
              <a:off x="1565" y="3158"/>
              <a:ext cx="453"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tr-TR" altLang="ar-IQ" sz="1800" b="0" i="0" u="none" strike="noStrike" kern="0" cap="none" spc="0" normalizeH="0" baseline="0" noProof="0" smtClean="0">
                  <a:ln>
                    <a:noFill/>
                  </a:ln>
                  <a:solidFill>
                    <a:prstClr val="black"/>
                  </a:solidFill>
                  <a:effectLst/>
                  <a:uLnTx/>
                  <a:uFillTx/>
                  <a:latin typeface="Arial" panose="020B0604020202020204" pitchFamily="34" charset="0"/>
                </a:rPr>
                <a:t>#50</a:t>
              </a:r>
              <a:endParaRPr kumimoji="0" lang="en-US" altLang="ar-IQ" sz="1800" b="0" i="0" u="none" strike="noStrike" kern="0" cap="none" spc="0" normalizeH="0" baseline="0" noProof="0" smtClean="0">
                <a:ln>
                  <a:noFill/>
                </a:ln>
                <a:solidFill>
                  <a:prstClr val="black"/>
                </a:solidFill>
                <a:effectLst/>
                <a:uLnTx/>
                <a:uFillTx/>
                <a:latin typeface="Arial" panose="020B0604020202020204" pitchFamily="34" charset="0"/>
              </a:endParaRPr>
            </a:p>
          </p:txBody>
        </p:sp>
        <p:sp>
          <p:nvSpPr>
            <p:cNvPr id="14" name="Text Box 45"/>
            <p:cNvSpPr txBox="1">
              <a:spLocks noChangeArrowheads="1"/>
            </p:cNvSpPr>
            <p:nvPr/>
          </p:nvSpPr>
          <p:spPr bwMode="auto">
            <a:xfrm>
              <a:off x="1565" y="3475"/>
              <a:ext cx="499"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tr-TR" altLang="ar-IQ" sz="1800" b="0" i="0" u="none" strike="noStrike" kern="0" cap="none" spc="0" normalizeH="0" baseline="0" noProof="0" smtClean="0">
                  <a:ln>
                    <a:noFill/>
                  </a:ln>
                  <a:solidFill>
                    <a:prstClr val="black"/>
                  </a:solidFill>
                  <a:effectLst/>
                  <a:uLnTx/>
                  <a:uFillTx/>
                  <a:latin typeface="Arial" panose="020B0604020202020204" pitchFamily="34" charset="0"/>
                </a:rPr>
                <a:t>#100</a:t>
              </a:r>
              <a:endParaRPr kumimoji="0" lang="en-US" altLang="ar-IQ" sz="1800" b="0" i="0" u="none" strike="noStrike" kern="0" cap="none" spc="0" normalizeH="0" baseline="0" noProof="0" smtClean="0">
                <a:ln>
                  <a:noFill/>
                </a:ln>
                <a:solidFill>
                  <a:prstClr val="black"/>
                </a:solidFill>
                <a:effectLst/>
                <a:uLnTx/>
                <a:uFillTx/>
                <a:latin typeface="Arial" panose="020B0604020202020204" pitchFamily="34" charset="0"/>
              </a:endParaRPr>
            </a:p>
          </p:txBody>
        </p:sp>
        <p:sp>
          <p:nvSpPr>
            <p:cNvPr id="15" name="Text Box 46"/>
            <p:cNvSpPr txBox="1">
              <a:spLocks noChangeArrowheads="1"/>
            </p:cNvSpPr>
            <p:nvPr/>
          </p:nvSpPr>
          <p:spPr bwMode="auto">
            <a:xfrm>
              <a:off x="1488" y="3792"/>
              <a:ext cx="528"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tr-TR" altLang="ar-IQ" sz="1800" b="0" i="0" u="none" strike="noStrike" kern="0" cap="none" spc="0" normalizeH="0" baseline="0" noProof="0" smtClean="0">
                  <a:ln>
                    <a:noFill/>
                  </a:ln>
                  <a:solidFill>
                    <a:prstClr val="black"/>
                  </a:solidFill>
                  <a:effectLst/>
                  <a:uLnTx/>
                  <a:uFillTx/>
                  <a:latin typeface="Arial" panose="020B0604020202020204" pitchFamily="34" charset="0"/>
                </a:rPr>
                <a:t>P</a:t>
              </a:r>
              <a:r>
                <a:rPr kumimoji="0" lang="en-US" altLang="ar-IQ" sz="1800" b="0" i="0" u="none" strike="noStrike" kern="0" cap="none" spc="0" normalizeH="0" baseline="0" noProof="0" smtClean="0">
                  <a:ln>
                    <a:noFill/>
                  </a:ln>
                  <a:solidFill>
                    <a:prstClr val="black"/>
                  </a:solidFill>
                  <a:effectLst/>
                  <a:uLnTx/>
                  <a:uFillTx/>
                  <a:latin typeface="Arial" panose="020B0604020202020204" pitchFamily="34" charset="0"/>
                </a:rPr>
                <a:t>a</a:t>
              </a:r>
              <a:r>
                <a:rPr kumimoji="0" lang="tr-TR" altLang="ar-IQ" sz="1800" b="0" i="0" u="none" strike="noStrike" kern="0" cap="none" spc="0" normalizeH="0" baseline="0" noProof="0" smtClean="0">
                  <a:ln>
                    <a:noFill/>
                  </a:ln>
                  <a:solidFill>
                    <a:prstClr val="black"/>
                  </a:solidFill>
                  <a:effectLst/>
                  <a:uLnTx/>
                  <a:uFillTx/>
                  <a:latin typeface="Arial" panose="020B0604020202020204" pitchFamily="34" charset="0"/>
                </a:rPr>
                <a:t>n</a:t>
              </a:r>
              <a:endParaRPr kumimoji="0" lang="en-US" altLang="ar-IQ" sz="1800" b="0" i="0" u="none" strike="noStrike" kern="0" cap="none" spc="0" normalizeH="0" baseline="0" noProof="0" smtClean="0">
                <a:ln>
                  <a:noFill/>
                </a:ln>
                <a:solidFill>
                  <a:prstClr val="black"/>
                </a:solidFill>
                <a:effectLst/>
                <a:uLnTx/>
                <a:uFillTx/>
                <a:latin typeface="Arial" panose="020B0604020202020204" pitchFamily="34" charset="0"/>
              </a:endParaRPr>
            </a:p>
          </p:txBody>
        </p:sp>
        <p:sp>
          <p:nvSpPr>
            <p:cNvPr id="16" name="Line 47"/>
            <p:cNvSpPr>
              <a:spLocks noChangeShapeType="1"/>
            </p:cNvSpPr>
            <p:nvPr/>
          </p:nvSpPr>
          <p:spPr bwMode="auto">
            <a:xfrm>
              <a:off x="1882" y="3974"/>
              <a:ext cx="408" cy="0"/>
            </a:xfrm>
            <a:prstGeom prst="line">
              <a:avLst/>
            </a:prstGeom>
            <a:noFill/>
            <a:ln w="28575">
              <a:solidFill>
                <a:sysClr val="windowText" lastClr="000000"/>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ar-IQ" sz="1800" b="0" i="0" u="none" strike="noStrike" kern="0" cap="none" spc="0" normalizeH="0" baseline="0" noProof="0" smtClean="0">
                <a:ln>
                  <a:noFill/>
                </a:ln>
                <a:solidFill>
                  <a:prstClr val="black"/>
                </a:solidFill>
                <a:effectLst/>
                <a:uLnTx/>
                <a:uFillTx/>
                <a:latin typeface="Arial" panose="020B0604020202020204" pitchFamily="34" charset="0"/>
              </a:endParaRPr>
            </a:p>
          </p:txBody>
        </p:sp>
        <p:sp>
          <p:nvSpPr>
            <p:cNvPr id="17" name="Text Box 48"/>
            <p:cNvSpPr txBox="1">
              <a:spLocks noChangeArrowheads="1"/>
            </p:cNvSpPr>
            <p:nvPr/>
          </p:nvSpPr>
          <p:spPr bwMode="auto">
            <a:xfrm>
              <a:off x="2381" y="3838"/>
              <a:ext cx="953"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tr-TR" altLang="ar-IQ" sz="1800" b="0" i="0" u="none" strike="noStrike" kern="0" cap="none" spc="0" normalizeH="0" baseline="0" noProof="0" smtClean="0">
                  <a:ln>
                    <a:noFill/>
                  </a:ln>
                  <a:solidFill>
                    <a:prstClr val="black"/>
                  </a:solidFill>
                  <a:effectLst/>
                  <a:uLnTx/>
                  <a:uFillTx/>
                  <a:latin typeface="Arial" panose="020B0604020202020204" pitchFamily="34" charset="0"/>
                </a:rPr>
                <a:t>Sieve shaker</a:t>
              </a:r>
              <a:endParaRPr kumimoji="0" lang="en-US" altLang="ar-IQ" sz="1800" b="0" i="0" u="none" strike="noStrike" kern="0" cap="none" spc="0" normalizeH="0" baseline="0" noProof="0" smtClean="0">
                <a:ln>
                  <a:noFill/>
                </a:ln>
                <a:solidFill>
                  <a:prstClr val="black"/>
                </a:solidFill>
                <a:effectLst/>
                <a:uLnTx/>
                <a:uFillTx/>
                <a:latin typeface="Arial" panose="020B0604020202020204" pitchFamily="34" charset="0"/>
              </a:endParaRPr>
            </a:p>
          </p:txBody>
        </p:sp>
        <p:sp>
          <p:nvSpPr>
            <p:cNvPr id="18" name="Line 49"/>
            <p:cNvSpPr>
              <a:spLocks noChangeShapeType="1"/>
            </p:cNvSpPr>
            <p:nvPr/>
          </p:nvSpPr>
          <p:spPr bwMode="auto">
            <a:xfrm>
              <a:off x="3424" y="3974"/>
              <a:ext cx="454" cy="0"/>
            </a:xfrm>
            <a:prstGeom prst="line">
              <a:avLst/>
            </a:prstGeom>
            <a:noFill/>
            <a:ln w="28575">
              <a:solidFill>
                <a:sysClr val="windowText" lastClr="000000"/>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ar-IQ" sz="1800" b="0" i="0" u="none" strike="noStrike" kern="0" cap="none" spc="0" normalizeH="0" baseline="0" noProof="0" smtClean="0">
                <a:ln>
                  <a:noFill/>
                </a:ln>
                <a:solidFill>
                  <a:prstClr val="black"/>
                </a:solidFill>
                <a:effectLst/>
                <a:uLnTx/>
                <a:uFillTx/>
                <a:latin typeface="Arial" panose="020B0604020202020204" pitchFamily="34" charset="0"/>
              </a:endParaRPr>
            </a:p>
          </p:txBody>
        </p:sp>
        <p:sp>
          <p:nvSpPr>
            <p:cNvPr id="19" name="Text Box 50"/>
            <p:cNvSpPr txBox="1">
              <a:spLocks noChangeArrowheads="1"/>
            </p:cNvSpPr>
            <p:nvPr/>
          </p:nvSpPr>
          <p:spPr bwMode="auto">
            <a:xfrm>
              <a:off x="3923" y="3838"/>
              <a:ext cx="1837"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tr-TR" altLang="ar-IQ" sz="1800" b="0" i="0" u="none" strike="noStrike" kern="0" cap="none" spc="0" normalizeH="0" baseline="0" noProof="0" smtClean="0">
                  <a:ln>
                    <a:noFill/>
                  </a:ln>
                  <a:solidFill>
                    <a:prstClr val="black"/>
                  </a:solidFill>
                  <a:effectLst/>
                  <a:uLnTx/>
                  <a:uFillTx/>
                  <a:latin typeface="Arial" panose="020B0604020202020204" pitchFamily="34" charset="0"/>
                </a:rPr>
                <a:t>Lateral &amp; Vertical motion</a:t>
              </a:r>
              <a:endParaRPr kumimoji="0" lang="en-US" altLang="ar-IQ" sz="1800" b="0" i="0" u="none" strike="noStrike" kern="0" cap="none" spc="0" normalizeH="0" baseline="0" noProof="0" smtClean="0">
                <a:ln>
                  <a:noFill/>
                </a:ln>
                <a:solidFill>
                  <a:prstClr val="black"/>
                </a:solidFill>
                <a:effectLst/>
                <a:uLnTx/>
                <a:uFillTx/>
                <a:latin typeface="Arial" panose="020B0604020202020204" pitchFamily="34" charset="0"/>
              </a:endParaRPr>
            </a:p>
          </p:txBody>
        </p:sp>
      </p:grpSp>
    </p:spTree>
    <p:extLst>
      <p:ext uri="{BB962C8B-B14F-4D97-AF65-F5344CB8AC3E}">
        <p14:creationId xmlns:p14="http://schemas.microsoft.com/office/powerpoint/2010/main" val="17851235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71600" y="836712"/>
            <a:ext cx="6453196" cy="5259288"/>
          </a:xfrm>
          <a:prstGeom prst="rect">
            <a:avLst/>
          </a:prstGeom>
        </p:spPr>
      </p:pic>
    </p:spTree>
    <p:extLst>
      <p:ext uri="{BB962C8B-B14F-4D97-AF65-F5344CB8AC3E}">
        <p14:creationId xmlns:p14="http://schemas.microsoft.com/office/powerpoint/2010/main" val="33503885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548680"/>
            <a:ext cx="8229600" cy="5547320"/>
          </a:xfrm>
        </p:spPr>
        <p:txBody>
          <a:bodyPr/>
          <a:lstStyle/>
          <a:p>
            <a:pPr marL="273050" lvl="0" indent="-273050" algn="just" rtl="0" eaLnBrk="0" fontAlgn="base" hangingPunct="0">
              <a:lnSpc>
                <a:spcPct val="90000"/>
              </a:lnSpc>
              <a:spcBef>
                <a:spcPct val="20000"/>
              </a:spcBef>
              <a:spcAft>
                <a:spcPct val="0"/>
              </a:spcAft>
              <a:buClr>
                <a:srgbClr val="0BD0D9"/>
              </a:buClr>
              <a:buSzPct val="95000"/>
              <a:buFont typeface="Wingdings" panose="05000000000000000000" pitchFamily="2" charset="2"/>
              <a:buChar char="Ø"/>
            </a:pPr>
            <a:r>
              <a:rPr lang="tr-TR" altLang="ar-IQ" sz="2400" dirty="0">
                <a:solidFill>
                  <a:prstClr val="black"/>
                </a:solidFill>
              </a:rPr>
              <a:t>The particle size distribution in an aggregate sample is known as “gradation”.</a:t>
            </a:r>
          </a:p>
          <a:p>
            <a:pPr marL="273050" lvl="0" indent="-273050" algn="just" rtl="0" eaLnBrk="0" fontAlgn="base" hangingPunct="0">
              <a:lnSpc>
                <a:spcPct val="90000"/>
              </a:lnSpc>
              <a:spcBef>
                <a:spcPct val="20000"/>
              </a:spcBef>
              <a:spcAft>
                <a:spcPct val="0"/>
              </a:spcAft>
              <a:buClr>
                <a:srgbClr val="0BD0D9"/>
              </a:buClr>
              <a:buSzPct val="95000"/>
              <a:buNone/>
            </a:pPr>
            <a:endParaRPr lang="tr-TR" altLang="ar-IQ" sz="2400" dirty="0">
              <a:solidFill>
                <a:prstClr val="black"/>
              </a:solidFill>
            </a:endParaRPr>
          </a:p>
          <a:p>
            <a:pPr marL="273050" lvl="0" indent="-273050" algn="just" rtl="0" eaLnBrk="0" fontAlgn="base" hangingPunct="0">
              <a:lnSpc>
                <a:spcPct val="90000"/>
              </a:lnSpc>
              <a:spcBef>
                <a:spcPct val="20000"/>
              </a:spcBef>
              <a:spcAft>
                <a:spcPct val="0"/>
              </a:spcAft>
              <a:buClr>
                <a:srgbClr val="0BD0D9"/>
              </a:buClr>
              <a:buSzPct val="95000"/>
              <a:buFont typeface="Wingdings" panose="05000000000000000000" pitchFamily="2" charset="2"/>
              <a:buChar char="Ø"/>
            </a:pPr>
            <a:r>
              <a:rPr lang="tr-TR" altLang="ar-IQ" sz="2400" dirty="0">
                <a:solidFill>
                  <a:prstClr val="black"/>
                </a:solidFill>
              </a:rPr>
              <a:t>Strength development of concrete depends on degree of compaction &amp; workability together with many other factors. So, a satisfactory concrete should be compacted to max density with a reasonable work.</a:t>
            </a:r>
          </a:p>
          <a:p>
            <a:pPr marL="273050" lvl="0" indent="-273050" algn="just" rtl="0" eaLnBrk="0" fontAlgn="base" hangingPunct="0">
              <a:lnSpc>
                <a:spcPct val="90000"/>
              </a:lnSpc>
              <a:spcBef>
                <a:spcPct val="20000"/>
              </a:spcBef>
              <a:spcAft>
                <a:spcPct val="0"/>
              </a:spcAft>
              <a:buClr>
                <a:srgbClr val="0BD0D9"/>
              </a:buClr>
              <a:buSzPct val="95000"/>
              <a:buNone/>
            </a:pPr>
            <a:endParaRPr lang="tr-TR" altLang="ar-IQ" sz="2400" dirty="0">
              <a:solidFill>
                <a:prstClr val="black"/>
              </a:solidFill>
            </a:endParaRPr>
          </a:p>
          <a:p>
            <a:pPr marL="273050" lvl="0" indent="-273050" algn="just" rtl="0" eaLnBrk="0" fontAlgn="base" hangingPunct="0">
              <a:lnSpc>
                <a:spcPct val="90000"/>
              </a:lnSpc>
              <a:spcBef>
                <a:spcPct val="20000"/>
              </a:spcBef>
              <a:spcAft>
                <a:spcPct val="0"/>
              </a:spcAft>
              <a:buClr>
                <a:srgbClr val="0BD0D9"/>
              </a:buClr>
              <a:buSzPct val="95000"/>
              <a:buFont typeface="Wingdings" panose="05000000000000000000" pitchFamily="2" charset="2"/>
              <a:buChar char="Ø"/>
            </a:pPr>
            <a:r>
              <a:rPr lang="tr-TR" altLang="ar-IQ" sz="2400" dirty="0">
                <a:solidFill>
                  <a:prstClr val="black"/>
                </a:solidFill>
              </a:rPr>
              <a:t>On the other hand, in good concrete all aggregate particles must be covered by cement paste.</a:t>
            </a:r>
            <a:endParaRPr lang="en-US" altLang="ar-IQ" sz="2400" dirty="0">
              <a:solidFill>
                <a:prstClr val="black"/>
              </a:solidFill>
            </a:endParaRPr>
          </a:p>
          <a:p>
            <a:pPr marL="273050" lvl="0" indent="-273050" algn="just" rtl="0" eaLnBrk="0" fontAlgn="base" hangingPunct="0">
              <a:lnSpc>
                <a:spcPct val="90000"/>
              </a:lnSpc>
              <a:spcBef>
                <a:spcPct val="20000"/>
              </a:spcBef>
              <a:spcAft>
                <a:spcPct val="0"/>
              </a:spcAft>
              <a:buClr>
                <a:srgbClr val="0BD0D9"/>
              </a:buClr>
              <a:buSzPct val="95000"/>
              <a:buFont typeface="Wingdings" panose="05000000000000000000" pitchFamily="2" charset="2"/>
              <a:buChar char="Ø"/>
            </a:pPr>
            <a:endParaRPr lang="en-US" altLang="ar-IQ" sz="2400" dirty="0">
              <a:solidFill>
                <a:prstClr val="black"/>
              </a:solidFill>
            </a:endParaRPr>
          </a:p>
          <a:p>
            <a:pPr marL="273050" lvl="0" indent="-273050" algn="just" rtl="0" eaLnBrk="0" fontAlgn="base" hangingPunct="0">
              <a:lnSpc>
                <a:spcPct val="90000"/>
              </a:lnSpc>
              <a:spcBef>
                <a:spcPct val="20000"/>
              </a:spcBef>
              <a:spcAft>
                <a:spcPct val="0"/>
              </a:spcAft>
              <a:buClr>
                <a:srgbClr val="0BD0D9"/>
              </a:buClr>
              <a:buSzPct val="95000"/>
              <a:buFont typeface="Wingdings" panose="05000000000000000000" pitchFamily="2" charset="2"/>
              <a:buChar char="Ø"/>
            </a:pPr>
            <a:r>
              <a:rPr lang="tr-TR" altLang="ar-IQ" sz="2400" dirty="0">
                <a:solidFill>
                  <a:prstClr val="black"/>
                </a:solidFill>
              </a:rPr>
              <a:t>The grading of aggregate must be so that the workability, density &amp; volume stability of concrete may not be adversely affected by it.</a:t>
            </a:r>
          </a:p>
          <a:p>
            <a:endParaRPr lang="ar-IQ" dirty="0"/>
          </a:p>
        </p:txBody>
      </p:sp>
    </p:spTree>
    <p:extLst>
      <p:ext uri="{BB962C8B-B14F-4D97-AF65-F5344CB8AC3E}">
        <p14:creationId xmlns:p14="http://schemas.microsoft.com/office/powerpoint/2010/main" val="26604035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273050" lvl="0" indent="-273050" algn="just" rtl="0" eaLnBrk="0" fontAlgn="base" hangingPunct="0">
              <a:spcBef>
                <a:spcPct val="20000"/>
              </a:spcBef>
              <a:spcAft>
                <a:spcPct val="0"/>
              </a:spcAft>
              <a:buClr>
                <a:srgbClr val="0BD0D9"/>
              </a:buClr>
              <a:buSzPct val="95000"/>
              <a:buFont typeface="Wingdings" panose="05000000000000000000" pitchFamily="2" charset="2"/>
              <a:buChar char="Ø"/>
            </a:pPr>
            <a:r>
              <a:rPr lang="tr-TR" altLang="ar-IQ" sz="2400" dirty="0">
                <a:solidFill>
                  <a:prstClr val="black"/>
                </a:solidFill>
                <a:latin typeface="Arial" panose="020B0604020202020204" pitchFamily="34" charset="0"/>
                <a:cs typeface="Arial" panose="020B0604020202020204" pitchFamily="34" charset="0"/>
              </a:rPr>
              <a:t>A reasonable combination of fine &amp; coarse aggregate must be used. This can be expressed by maximum density or minimum voids concept.</a:t>
            </a:r>
          </a:p>
          <a:p>
            <a:endParaRPr lang="ar-IQ" dirty="0"/>
          </a:p>
        </p:txBody>
      </p:sp>
    </p:spTree>
    <p:extLst>
      <p:ext uri="{BB962C8B-B14F-4D97-AF65-F5344CB8AC3E}">
        <p14:creationId xmlns:p14="http://schemas.microsoft.com/office/powerpoint/2010/main" val="10024506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836712"/>
            <a:ext cx="8229600" cy="5259288"/>
          </a:xfrm>
        </p:spPr>
        <p:txBody>
          <a:bodyPr/>
          <a:lstStyle/>
          <a:p>
            <a:pPr algn="l" rtl="0">
              <a:lnSpc>
                <a:spcPct val="90000"/>
              </a:lnSpc>
              <a:buFont typeface="Wingdings" panose="05000000000000000000" pitchFamily="2" charset="2"/>
              <a:buChar char="Ø"/>
            </a:pPr>
            <a:r>
              <a:rPr lang="tr-TR" altLang="ar-IQ" dirty="0">
                <a:solidFill>
                  <a:schemeClr val="bg1"/>
                </a:solidFill>
              </a:rPr>
              <a:t>There are two different methods for determining the agg. grading:</a:t>
            </a:r>
          </a:p>
          <a:p>
            <a:pPr algn="l" rtl="0">
              <a:lnSpc>
                <a:spcPct val="90000"/>
              </a:lnSpc>
            </a:pPr>
            <a:r>
              <a:rPr lang="tr-TR" altLang="ar-IQ" dirty="0">
                <a:solidFill>
                  <a:srgbClr val="C00000"/>
                </a:solidFill>
              </a:rPr>
              <a:t>Fineness Modulus (FM)</a:t>
            </a:r>
          </a:p>
          <a:p>
            <a:pPr algn="l" rtl="0">
              <a:lnSpc>
                <a:spcPct val="90000"/>
              </a:lnSpc>
            </a:pPr>
            <a:r>
              <a:rPr lang="tr-TR" altLang="ar-IQ" dirty="0">
                <a:solidFill>
                  <a:srgbClr val="C00000"/>
                </a:solidFill>
              </a:rPr>
              <a:t>Granulometry</a:t>
            </a:r>
          </a:p>
          <a:p>
            <a:pPr algn="l" rtl="0">
              <a:lnSpc>
                <a:spcPct val="90000"/>
              </a:lnSpc>
            </a:pPr>
            <a:endParaRPr lang="tr-TR" altLang="ar-IQ" dirty="0">
              <a:solidFill>
                <a:schemeClr val="bg1"/>
              </a:solidFill>
            </a:endParaRPr>
          </a:p>
          <a:p>
            <a:pPr algn="just" rtl="0">
              <a:lnSpc>
                <a:spcPct val="90000"/>
              </a:lnSpc>
              <a:buFont typeface="Wingdings" panose="05000000000000000000" pitchFamily="2" charset="2"/>
              <a:buChar char="Ø"/>
            </a:pPr>
            <a:r>
              <a:rPr lang="tr-TR" altLang="ar-IQ" dirty="0">
                <a:solidFill>
                  <a:schemeClr val="bg1"/>
                </a:solidFill>
              </a:rPr>
              <a:t>The grading of the particles in an agg. sample is performed by “sieve analysis”. The sieve analysis is conducted by the use of “standard test sieves”. Test sieves have square openings &amp; their designation correspond to the sizes of those openings. </a:t>
            </a:r>
            <a:endParaRPr lang="en-US" altLang="ar-IQ" dirty="0">
              <a:solidFill>
                <a:schemeClr val="bg1"/>
              </a:solidFill>
            </a:endParaRPr>
          </a:p>
          <a:p>
            <a:pPr algn="l" rtl="0"/>
            <a:endParaRPr lang="ar-IQ" dirty="0"/>
          </a:p>
        </p:txBody>
      </p:sp>
      <p:sp>
        <p:nvSpPr>
          <p:cNvPr id="4" name="Rectangle 3"/>
          <p:cNvSpPr/>
          <p:nvPr/>
        </p:nvSpPr>
        <p:spPr>
          <a:xfrm>
            <a:off x="251520" y="260648"/>
            <a:ext cx="5970160" cy="461665"/>
          </a:xfrm>
          <a:prstGeom prst="rect">
            <a:avLst/>
          </a:prstGeom>
        </p:spPr>
        <p:txBody>
          <a:bodyPr wrap="none">
            <a:spAutoFit/>
          </a:bodyPr>
          <a:lstStyle/>
          <a:p>
            <a:r>
              <a:rPr lang="tr-TR" altLang="ar-IQ" sz="2400" dirty="0">
                <a:solidFill>
                  <a:srgbClr val="C00000"/>
                </a:solidFill>
              </a:rPr>
              <a:t>Determination of the Grading of Aggregate</a:t>
            </a:r>
            <a:r>
              <a:rPr lang="en-US" altLang="ar-IQ" sz="2400" dirty="0">
                <a:solidFill>
                  <a:srgbClr val="C00000"/>
                </a:solidFill>
              </a:rPr>
              <a:t>:</a:t>
            </a:r>
            <a:endParaRPr lang="ar-IQ" sz="2400" dirty="0">
              <a:solidFill>
                <a:srgbClr val="C00000"/>
              </a:solidFill>
            </a:endParaRPr>
          </a:p>
        </p:txBody>
      </p:sp>
    </p:spTree>
    <p:extLst>
      <p:ext uri="{BB962C8B-B14F-4D97-AF65-F5344CB8AC3E}">
        <p14:creationId xmlns:p14="http://schemas.microsoft.com/office/powerpoint/2010/main" val="33130163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idx="1"/>
          </p:nvPr>
        </p:nvSpPr>
        <p:spPr>
          <a:xfrm>
            <a:off x="457200" y="404813"/>
            <a:ext cx="8229600" cy="5691187"/>
          </a:xfrm>
        </p:spPr>
        <p:txBody>
          <a:bodyPr/>
          <a:lstStyle/>
          <a:p>
            <a:pPr marL="609600" indent="-609600" algn="l" rtl="0">
              <a:lnSpc>
                <a:spcPct val="80000"/>
              </a:lnSpc>
              <a:buFontTx/>
              <a:buAutoNum type="arabicParenR"/>
              <a:defRPr/>
            </a:pPr>
            <a:r>
              <a:rPr lang="tr-TR" sz="3200" u="sng" dirty="0" smtClean="0">
                <a:solidFill>
                  <a:srgbClr val="FF0000"/>
                </a:solidFill>
              </a:rPr>
              <a:t>Fineness Modulus (FM)</a:t>
            </a:r>
            <a:r>
              <a:rPr lang="tr-TR" sz="3200" dirty="0" smtClean="0">
                <a:solidFill>
                  <a:srgbClr val="FF0000"/>
                </a:solidFill>
              </a:rPr>
              <a:t>:</a:t>
            </a:r>
            <a:endParaRPr lang="en-US" sz="3200" dirty="0" smtClean="0">
              <a:solidFill>
                <a:srgbClr val="FF0000"/>
              </a:solidFill>
            </a:endParaRPr>
          </a:p>
          <a:p>
            <a:pPr marL="609600" indent="-609600" algn="l" rtl="0">
              <a:lnSpc>
                <a:spcPct val="80000"/>
              </a:lnSpc>
              <a:buFont typeface="Wingdings 2" panose="05020102010507070707" pitchFamily="18" charset="2"/>
              <a:buNone/>
              <a:defRPr/>
            </a:pPr>
            <a:endParaRPr lang="tr-TR" sz="2800" dirty="0" smtClean="0"/>
          </a:p>
          <a:p>
            <a:pPr marL="609600" indent="-609600" algn="just" rtl="0">
              <a:lnSpc>
                <a:spcPct val="80000"/>
              </a:lnSpc>
              <a:defRPr/>
            </a:pPr>
            <a:r>
              <a:rPr lang="tr-TR" sz="2400" dirty="0" smtClean="0">
                <a:solidFill>
                  <a:schemeClr val="bg1"/>
                </a:solidFill>
              </a:rPr>
              <a:t>FM is a single figure which is the sum of cumulative % retained on a series of sieves having a clear opening half that of the preceeding one. Usually determined for fine agg.</a:t>
            </a:r>
          </a:p>
          <a:p>
            <a:pPr marL="609600" indent="-609600">
              <a:lnSpc>
                <a:spcPct val="80000"/>
              </a:lnSpc>
              <a:buFont typeface="Wingdings" pitchFamily="2" charset="2"/>
              <a:buNone/>
              <a:defRPr/>
            </a:pPr>
            <a:endParaRPr lang="en-US" sz="2800" dirty="0" smtClean="0"/>
          </a:p>
          <a:p>
            <a:pPr>
              <a:defRPr/>
            </a:pPr>
            <a:endParaRPr lang="en-US" dirty="0" smtClean="0"/>
          </a:p>
          <a:p>
            <a:pPr>
              <a:defRPr/>
            </a:pPr>
            <a:r>
              <a:rPr lang="en-US" dirty="0" smtClean="0"/>
              <a:t> </a:t>
            </a:r>
            <a:endParaRPr lang="en-US" dirty="0"/>
          </a:p>
        </p:txBody>
      </p:sp>
      <p:grpSp>
        <p:nvGrpSpPr>
          <p:cNvPr id="6" name="Group 8"/>
          <p:cNvGrpSpPr>
            <a:grpSpLocks/>
          </p:cNvGrpSpPr>
          <p:nvPr/>
        </p:nvGrpSpPr>
        <p:grpSpPr bwMode="auto">
          <a:xfrm>
            <a:off x="762000" y="3657601"/>
            <a:ext cx="7993063" cy="1171576"/>
            <a:chOff x="476" y="2296"/>
            <a:chExt cx="5035" cy="738"/>
          </a:xfrm>
        </p:grpSpPr>
        <p:sp>
          <p:nvSpPr>
            <p:cNvPr id="7" name="Text Box 4"/>
            <p:cNvSpPr txBox="1">
              <a:spLocks noChangeArrowheads="1"/>
            </p:cNvSpPr>
            <p:nvPr/>
          </p:nvSpPr>
          <p:spPr bwMode="auto">
            <a:xfrm>
              <a:off x="476" y="2478"/>
              <a:ext cx="771" cy="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R="0" lvl="0" algn="l" defTabSz="914400" rtl="0" eaLnBrk="1" fontAlgn="base" latinLnBrk="0" hangingPunct="1">
                <a:lnSpc>
                  <a:spcPct val="100000"/>
                </a:lnSpc>
                <a:spcBef>
                  <a:spcPct val="50000"/>
                </a:spcBef>
                <a:spcAft>
                  <a:spcPct val="0"/>
                </a:spcAft>
                <a:buClrTx/>
                <a:buSzTx/>
                <a:tabLst/>
                <a:defRPr/>
              </a:pPr>
              <a:r>
                <a:rPr kumimoji="0" lang="tr-TR" altLang="ar-IQ" sz="2800" b="0" i="0" u="none" strike="noStrike" kern="0" cap="none" spc="0" normalizeH="0" baseline="0" noProof="0" smtClean="0">
                  <a:ln>
                    <a:noFill/>
                  </a:ln>
                  <a:solidFill>
                    <a:prstClr val="black"/>
                  </a:solidFill>
                  <a:effectLst/>
                  <a:uLnTx/>
                  <a:uFillTx/>
                  <a:latin typeface="Arial" panose="020B0604020202020204" pitchFamily="34" charset="0"/>
                </a:rPr>
                <a:t>FM =</a:t>
              </a:r>
              <a:endParaRPr kumimoji="0" lang="en-US" altLang="ar-IQ" sz="2800" b="0" i="0" u="none" strike="noStrike" kern="0" cap="none" spc="0" normalizeH="0" baseline="0" noProof="0" smtClean="0">
                <a:ln>
                  <a:noFill/>
                </a:ln>
                <a:solidFill>
                  <a:prstClr val="black"/>
                </a:solidFill>
                <a:effectLst/>
                <a:uLnTx/>
                <a:uFillTx/>
                <a:latin typeface="Arial" panose="020B0604020202020204" pitchFamily="34" charset="0"/>
              </a:endParaRPr>
            </a:p>
          </p:txBody>
        </p:sp>
        <p:sp>
          <p:nvSpPr>
            <p:cNvPr id="8" name="Line 5"/>
            <p:cNvSpPr>
              <a:spLocks noChangeShapeType="1"/>
            </p:cNvSpPr>
            <p:nvPr/>
          </p:nvSpPr>
          <p:spPr bwMode="auto">
            <a:xfrm>
              <a:off x="1156" y="2659"/>
              <a:ext cx="4173" cy="0"/>
            </a:xfrm>
            <a:prstGeom prst="line">
              <a:avLst/>
            </a:prstGeom>
            <a:noFill/>
            <a:ln w="28575">
              <a:solidFill>
                <a:sysClr val="windowText" lastClr="000000"/>
              </a:solidFill>
              <a:round/>
              <a:headEnd/>
              <a:tailEnd/>
            </a:ln>
            <a:extLst>
              <a:ext uri="{909E8E84-426E-40DD-AFC4-6F175D3DCCD1}">
                <a14:hiddenFill xmlns:a14="http://schemas.microsoft.com/office/drawing/2010/main">
                  <a:noFill/>
                </a14:hiddenFill>
              </a:ext>
            </a:extLst>
          </p:spPr>
          <p:txBody>
            <a:bodyPr/>
            <a:lstStyle/>
            <a:p>
              <a:pPr marR="0" lvl="0" algn="l" defTabSz="914400" rtl="0" eaLnBrk="1" fontAlgn="base" latinLnBrk="0" hangingPunct="1">
                <a:lnSpc>
                  <a:spcPct val="100000"/>
                </a:lnSpc>
                <a:spcBef>
                  <a:spcPct val="0"/>
                </a:spcBef>
                <a:spcAft>
                  <a:spcPct val="0"/>
                </a:spcAft>
                <a:buClrTx/>
                <a:buSzTx/>
                <a:tabLst/>
                <a:defRPr/>
              </a:pPr>
              <a:endParaRPr kumimoji="0" lang="ar-IQ" sz="1800" b="0" i="0" u="none" strike="noStrike" kern="0" cap="none" spc="0" normalizeH="0" baseline="0" noProof="0" dirty="0" smtClean="0">
                <a:ln>
                  <a:noFill/>
                </a:ln>
                <a:solidFill>
                  <a:prstClr val="black"/>
                </a:solidFill>
                <a:effectLst/>
                <a:uLnTx/>
                <a:uFillTx/>
                <a:latin typeface="Arial" panose="020B0604020202020204" pitchFamily="34" charset="0"/>
              </a:endParaRPr>
            </a:p>
          </p:txBody>
        </p:sp>
        <p:sp>
          <p:nvSpPr>
            <p:cNvPr id="9" name="Text Box 6"/>
            <p:cNvSpPr txBox="1">
              <a:spLocks noChangeArrowheads="1"/>
            </p:cNvSpPr>
            <p:nvPr/>
          </p:nvSpPr>
          <p:spPr bwMode="auto">
            <a:xfrm>
              <a:off x="1202" y="2296"/>
              <a:ext cx="4309" cy="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R="0" lvl="0" algn="l" defTabSz="914400" rtl="0" eaLnBrk="1" fontAlgn="base" latinLnBrk="0" hangingPunct="1">
                <a:lnSpc>
                  <a:spcPct val="100000"/>
                </a:lnSpc>
                <a:spcBef>
                  <a:spcPct val="50000"/>
                </a:spcBef>
                <a:spcAft>
                  <a:spcPct val="0"/>
                </a:spcAft>
                <a:buClrTx/>
                <a:buSzTx/>
                <a:tabLst/>
                <a:defRPr/>
              </a:pPr>
              <a:r>
                <a:rPr kumimoji="0" lang="el-GR" altLang="ar-IQ" sz="28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Σ</a:t>
              </a:r>
              <a:r>
                <a:rPr kumimoji="0" lang="tr-TR" altLang="ar-IQ" sz="28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 (% cumulative retained on each sieve)</a:t>
              </a:r>
              <a:endParaRPr kumimoji="0" lang="el-GR" altLang="ar-IQ" sz="28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endParaRPr>
            </a:p>
          </p:txBody>
        </p:sp>
        <p:sp>
          <p:nvSpPr>
            <p:cNvPr id="10" name="Text Box 7"/>
            <p:cNvSpPr txBox="1">
              <a:spLocks noChangeArrowheads="1"/>
            </p:cNvSpPr>
            <p:nvPr/>
          </p:nvSpPr>
          <p:spPr bwMode="auto">
            <a:xfrm>
              <a:off x="2699" y="2704"/>
              <a:ext cx="590" cy="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R="0" lvl="0" algn="l" defTabSz="914400" rtl="0" eaLnBrk="1" fontAlgn="base" latinLnBrk="0" hangingPunct="1">
                <a:lnSpc>
                  <a:spcPct val="100000"/>
                </a:lnSpc>
                <a:spcBef>
                  <a:spcPct val="50000"/>
                </a:spcBef>
                <a:spcAft>
                  <a:spcPct val="0"/>
                </a:spcAft>
                <a:buClrTx/>
                <a:buSzTx/>
                <a:tabLst/>
                <a:defRPr/>
              </a:pPr>
              <a:r>
                <a:rPr kumimoji="0" lang="tr-TR" altLang="ar-IQ" sz="2800" b="0" i="0" u="none" strike="noStrike" kern="0" cap="none" spc="0" normalizeH="0" baseline="0" noProof="0" smtClean="0">
                  <a:ln>
                    <a:noFill/>
                  </a:ln>
                  <a:solidFill>
                    <a:prstClr val="black"/>
                  </a:solidFill>
                  <a:effectLst/>
                  <a:uLnTx/>
                  <a:uFillTx/>
                  <a:latin typeface="Arial" panose="020B0604020202020204" pitchFamily="34" charset="0"/>
                </a:rPr>
                <a:t>100</a:t>
              </a:r>
              <a:endParaRPr kumimoji="0" lang="en-US" altLang="ar-IQ" sz="2800" b="0" i="0" u="none" strike="noStrike" kern="0" cap="none" spc="0" normalizeH="0" baseline="0" noProof="0" smtClean="0">
                <a:ln>
                  <a:noFill/>
                </a:ln>
                <a:solidFill>
                  <a:prstClr val="black"/>
                </a:solidFill>
                <a:effectLst/>
                <a:uLnTx/>
                <a:uFillTx/>
                <a:latin typeface="Arial" panose="020B0604020202020204" pitchFamily="34" charset="0"/>
              </a:endParaRPr>
            </a:p>
          </p:txBody>
        </p:sp>
      </p:grpSp>
    </p:spTree>
    <p:extLst>
      <p:ext uri="{BB962C8B-B14F-4D97-AF65-F5344CB8AC3E}">
        <p14:creationId xmlns:p14="http://schemas.microsoft.com/office/powerpoint/2010/main" val="892020245"/>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305</TotalTime>
  <Words>789</Words>
  <Application>Microsoft Office PowerPoint</Application>
  <PresentationFormat>On-screen Show (4:3)</PresentationFormat>
  <Paragraphs>110</Paragraphs>
  <Slides>16</Slides>
  <Notes>0</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16</vt:i4>
      </vt:variant>
    </vt:vector>
  </HeadingPairs>
  <TitlesOfParts>
    <vt:vector size="23" baseType="lpstr">
      <vt:lpstr>Arial</vt:lpstr>
      <vt:lpstr>Constantia</vt:lpstr>
      <vt:lpstr>Times New Roman</vt:lpstr>
      <vt:lpstr>Wingdings</vt:lpstr>
      <vt:lpstr>Wingdings 2</vt:lpstr>
      <vt:lpstr>Paper</vt:lpstr>
      <vt:lpstr>Adobe Illustrator Artwork</vt:lpstr>
      <vt:lpstr>Aggregate </vt:lpstr>
      <vt:lpstr>Grading of Aggregates: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Physical Properties of Aggregates 1) Specific gravity:</vt:lpstr>
      <vt:lpstr>PowerPoint Presentation</vt:lpstr>
      <vt:lpstr>2) Bulk Density</vt:lpstr>
      <vt:lpstr>PowerPoint Presentation</vt:lpstr>
      <vt:lpstr>3) Absorption &amp; Moisture Condition of  Aggregates:</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Hydration of Cement</dc:title>
  <dc:creator>Doha</dc:creator>
  <cp:lastModifiedBy>Doha</cp:lastModifiedBy>
  <cp:revision>19</cp:revision>
  <dcterms:created xsi:type="dcterms:W3CDTF">2017-12-14T16:23:04Z</dcterms:created>
  <dcterms:modified xsi:type="dcterms:W3CDTF">2018-01-03T22:38:37Z</dcterms:modified>
</cp:coreProperties>
</file>